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68" r:id="rId10"/>
    <p:sldId id="269" r:id="rId11"/>
    <p:sldId id="281" r:id="rId12"/>
    <p:sldId id="263" r:id="rId13"/>
    <p:sldId id="267" r:id="rId14"/>
    <p:sldId id="276" r:id="rId15"/>
    <p:sldId id="264" r:id="rId16"/>
    <p:sldId id="274" r:id="rId17"/>
    <p:sldId id="275" r:id="rId18"/>
    <p:sldId id="265" r:id="rId19"/>
    <p:sldId id="277" r:id="rId20"/>
    <p:sldId id="266" r:id="rId21"/>
    <p:sldId id="278" r:id="rId22"/>
    <p:sldId id="270" r:id="rId23"/>
    <p:sldId id="271" r:id="rId24"/>
    <p:sldId id="273" r:id="rId25"/>
    <p:sldId id="272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73" autoAdjust="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1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B2F8D-FD83-47B8-8477-A09338345236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E9B21-FE37-49D9-83FE-153B64963D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6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copyright</a:t>
            </a:r>
            <a:r>
              <a:rPr lang="en-US" baseline="0" dirty="0" smtClean="0"/>
              <a:t> from Job Hunting for Dummies.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E9B21-FE37-49D9-83FE-153B64963D4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4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</a:t>
            </a:r>
            <a:r>
              <a:rPr lang="en-US" baseline="0" dirty="0" smtClean="0"/>
              <a:t> definition from: </a:t>
            </a:r>
            <a:r>
              <a:rPr lang="en-US" dirty="0" smtClean="0"/>
              <a:t>http://careerplanning.about.com/od/resumewriting/g/def_resume.htm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E9B21-FE37-49D9-83FE-153B64963D4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73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E9B21-FE37-49D9-83FE-153B64963D4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84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63AD257-6089-4A8E-9AB8-D2909D20526E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8679208-B9DB-4111-BD48-767C8AEB1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wflyer0@frostburg.ed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ostburg.edu/clife/care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Rights and Wrongs of Resumes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Career &amp; Professional Development Center</a:t>
            </a:r>
            <a:endParaRPr lang="en-US" dirty="0"/>
          </a:p>
        </p:txBody>
      </p:sp>
      <p:pic>
        <p:nvPicPr>
          <p:cNvPr id="3075" name="Picture 3" descr="C:\Documents and Settings\nmabdulhaqq\Local Settings\Temporary Internet Files\Content.IE5\PKBNYPGM\MCBD19925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667061"/>
            <a:ext cx="3352800" cy="21909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Information Sample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Will Smith</a:t>
            </a:r>
          </a:p>
          <a:p>
            <a:pPr algn="ctr">
              <a:buNone/>
            </a:pPr>
            <a:r>
              <a:rPr lang="en-US" dirty="0" smtClean="0"/>
              <a:t>555 Rich Road</a:t>
            </a:r>
          </a:p>
          <a:p>
            <a:pPr algn="ctr">
              <a:buNone/>
            </a:pPr>
            <a:r>
              <a:rPr lang="en-US" dirty="0" smtClean="0"/>
              <a:t>Beverly Hills, California 90210</a:t>
            </a:r>
          </a:p>
          <a:p>
            <a:pPr algn="ctr">
              <a:buNone/>
            </a:pPr>
            <a:r>
              <a:rPr lang="en-US" dirty="0" smtClean="0"/>
              <a:t>(903) 555-5555</a:t>
            </a:r>
          </a:p>
          <a:p>
            <a:pPr algn="ctr">
              <a:buNone/>
            </a:pPr>
            <a:r>
              <a:rPr lang="en-US" dirty="0" smtClean="0"/>
              <a:t>willsmith2010@yahoo.com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 Sample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dirty="0" smtClean="0"/>
              <a:t>Monica Flyer</a:t>
            </a:r>
          </a:p>
          <a:p>
            <a:pPr marL="109728" indent="0" algn="ctr">
              <a:buNone/>
            </a:pPr>
            <a:r>
              <a:rPr lang="en-US" dirty="0" smtClean="0">
                <a:hlinkClick r:id="rId2"/>
              </a:rPr>
              <a:t>mwflyer0@frostburg.edu</a:t>
            </a:r>
            <a:endParaRPr lang="en-US" dirty="0" smtClean="0"/>
          </a:p>
          <a:p>
            <a:pPr marL="109728" indent="0" algn="ctr">
              <a:buNone/>
            </a:pPr>
            <a:r>
              <a:rPr lang="en-US" dirty="0" smtClean="0"/>
              <a:t>301-576-0089</a:t>
            </a:r>
          </a:p>
          <a:p>
            <a:pPr marL="109728" indent="0">
              <a:buNone/>
            </a:pPr>
            <a:r>
              <a:rPr lang="en-US" u="sng" dirty="0" smtClean="0"/>
              <a:t>Current Address</a:t>
            </a:r>
            <a:r>
              <a:rPr lang="en-US" dirty="0" smtClean="0"/>
              <a:t>			</a:t>
            </a:r>
            <a:r>
              <a:rPr lang="en-US" u="sng" dirty="0" smtClean="0"/>
              <a:t>Permanent Address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50 Oz Lane			3245 Brick Road Dr.</a:t>
            </a:r>
          </a:p>
          <a:p>
            <a:pPr marL="109728" indent="0">
              <a:buNone/>
            </a:pPr>
            <a:r>
              <a:rPr lang="en-US" dirty="0" smtClean="0"/>
              <a:t>Frostburg, MD 21532		Orlando, FL 32801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4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OBJECTIVE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accent3"/>
                </a:solidFill>
              </a:rPr>
              <a:t>Objective Statement</a:t>
            </a:r>
            <a:r>
              <a:rPr lang="en-US" b="1" dirty="0" smtClean="0">
                <a:solidFill>
                  <a:schemeClr val="accent3"/>
                </a:solidFill>
              </a:rPr>
              <a:t>: </a:t>
            </a:r>
            <a:r>
              <a:rPr lang="en-US" dirty="0" smtClean="0"/>
              <a:t>career goal or summary related to major or job.</a:t>
            </a:r>
          </a:p>
          <a:p>
            <a:r>
              <a:rPr lang="en-US" dirty="0" smtClean="0"/>
              <a:t>1-3 lines summarizing the position you are applying for and your main qualifications.</a:t>
            </a:r>
          </a:p>
          <a:p>
            <a:r>
              <a:rPr lang="en-US" dirty="0" smtClean="0"/>
              <a:t>Use an objective statement when you have little relevant work experience, are changing careers, and/ or looking for an entry-level job.</a:t>
            </a:r>
          </a:p>
        </p:txBody>
      </p:sp>
      <p:pic>
        <p:nvPicPr>
          <p:cNvPr id="5122" name="Picture 2" descr="C:\Documents and Settings\nmabdulhaqq\Local Settings\Temporary Internet Files\Content.IE5\0J337P4L\MCj039841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029200"/>
            <a:ext cx="1994306" cy="1728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nmabdulhaqq\Local Settings\Temporary Internet Files\Content.IE5\0J337P4L\MCj039841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9694" y="5129784"/>
            <a:ext cx="1994306" cy="172821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SKILLS SUMMARY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accent3"/>
                </a:solidFill>
              </a:rPr>
              <a:t>Skills Summary</a:t>
            </a:r>
            <a:r>
              <a:rPr lang="en-US" dirty="0" smtClean="0"/>
              <a:t>: includes information that reflects general or acquired skills (i.e. from relevant classes or work experience, computer or technical skills).</a:t>
            </a:r>
          </a:p>
          <a:p>
            <a:r>
              <a:rPr lang="en-US" dirty="0" smtClean="0"/>
              <a:t>1-3 lines summarizing the skills you possess and your main qualifications.</a:t>
            </a:r>
          </a:p>
          <a:p>
            <a:r>
              <a:rPr lang="en-US" dirty="0" smtClean="0"/>
              <a:t>Or you can use 1-5 bullet points with simple short sentences.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Objective and Skills Summary Example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3"/>
                </a:solidFill>
              </a:rPr>
              <a:t>Objective</a:t>
            </a:r>
          </a:p>
          <a:p>
            <a:pPr>
              <a:buNone/>
            </a:pPr>
            <a:r>
              <a:rPr lang="en-US" dirty="0" smtClean="0"/>
              <a:t>To obtain a full time position in the social work field; special emphasis on helping children and families in troubled situations by utilizing my protection services background.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3"/>
                </a:solidFill>
              </a:rPr>
              <a:t>Skills Summary </a:t>
            </a:r>
          </a:p>
          <a:p>
            <a:pPr>
              <a:buNone/>
            </a:pPr>
            <a:r>
              <a:rPr lang="en-US" dirty="0" smtClean="0"/>
              <a:t>Sociology and Psychology skills, experience in Microsoft office, customer service, marketing and communication. Ability to perform office tasks and interact effectively using excellent written and oral communication skills.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nmabdulhaqq\Local Settings\Temporary Internet Files\Content.IE5\PKBNYPGM\MPj0439262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4191000"/>
            <a:ext cx="2667000" cy="2667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EDUCATION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accent3"/>
                </a:solidFill>
              </a:rPr>
              <a:t>Education</a:t>
            </a:r>
            <a:r>
              <a:rPr lang="en-US" dirty="0" smtClean="0"/>
              <a:t>: Typically use the college you are attending, the dates you attended or are attending, your major/ minor, and city and state.</a:t>
            </a:r>
          </a:p>
          <a:p>
            <a:r>
              <a:rPr lang="en-US" b="1" dirty="0" smtClean="0">
                <a:solidFill>
                  <a:schemeClr val="accent3"/>
                </a:solidFill>
              </a:rPr>
              <a:t>Extra</a:t>
            </a:r>
            <a:r>
              <a:rPr lang="en-US" dirty="0" smtClean="0"/>
              <a:t>: You could also include your GPA; however, only include if it is 3.0 and above.</a:t>
            </a:r>
          </a:p>
          <a:p>
            <a:r>
              <a:rPr lang="en-US" dirty="0" smtClean="0"/>
              <a:t>Not necessary to include high school information.</a:t>
            </a:r>
          </a:p>
          <a:p>
            <a:r>
              <a:rPr lang="en-US" dirty="0" smtClean="0"/>
              <a:t>You could also include relevant course work or classes.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Education Sample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610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Frostburg State University, Frostburg, MD	           Aug 2011-Present</a:t>
            </a:r>
          </a:p>
          <a:p>
            <a:pPr>
              <a:buNone/>
            </a:pPr>
            <a:r>
              <a:rPr lang="en-US" sz="2200" dirty="0" smtClean="0"/>
              <a:t>Bachelor </a:t>
            </a:r>
            <a:r>
              <a:rPr lang="en-US" sz="2200" dirty="0"/>
              <a:t>of Science in </a:t>
            </a:r>
            <a:r>
              <a:rPr lang="en-US" sz="2200" dirty="0" smtClean="0"/>
              <a:t>Management</a:t>
            </a:r>
          </a:p>
          <a:p>
            <a:pPr>
              <a:buNone/>
            </a:pPr>
            <a:r>
              <a:rPr lang="en-US" sz="2200" dirty="0" smtClean="0"/>
              <a:t>GPA: 3.5/4.0</a:t>
            </a:r>
            <a:endParaRPr lang="en-US" sz="2200" dirty="0"/>
          </a:p>
          <a:p>
            <a:pPr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Education Sample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610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Frostburg State University, Frostburg, MD	        	Aug 2013-Present</a:t>
            </a:r>
          </a:p>
          <a:p>
            <a:pPr>
              <a:buNone/>
            </a:pPr>
            <a:r>
              <a:rPr lang="en-US" sz="2000" dirty="0" smtClean="0"/>
              <a:t>Bachelor of Science</a:t>
            </a:r>
          </a:p>
          <a:p>
            <a:pPr>
              <a:buNone/>
            </a:pPr>
            <a:r>
              <a:rPr lang="en-US" sz="2000" dirty="0" smtClean="0"/>
              <a:t>Major: Psychology</a:t>
            </a:r>
          </a:p>
          <a:p>
            <a:pPr>
              <a:buNone/>
            </a:pPr>
            <a:r>
              <a:rPr lang="en-US" sz="2000" dirty="0" smtClean="0"/>
              <a:t>Minor: Sociology</a:t>
            </a:r>
          </a:p>
          <a:p>
            <a:pPr>
              <a:buNone/>
            </a:pPr>
            <a:r>
              <a:rPr lang="en-US" sz="2000" b="1" dirty="0" smtClean="0"/>
              <a:t>	Relevant Course Work</a:t>
            </a:r>
          </a:p>
          <a:p>
            <a:pPr>
              <a:buNone/>
            </a:pPr>
            <a:r>
              <a:rPr lang="en-US" sz="2000" dirty="0" smtClean="0"/>
              <a:t>	Child Development			            Lifespan Development</a:t>
            </a:r>
          </a:p>
          <a:p>
            <a:pPr>
              <a:buNone/>
            </a:pPr>
            <a:r>
              <a:rPr lang="en-US" sz="2000" dirty="0" smtClean="0"/>
              <a:t>	Marriage &amp; Family Relationships	            Introduction </a:t>
            </a:r>
            <a:r>
              <a:rPr lang="en-US" sz="2000" dirty="0"/>
              <a:t>to Counseling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nmabdulhaqq\Local Settings\Temporary Internet Files\Content.IE5\QC3DCSWC\MCj044063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33400"/>
            <a:ext cx="1816100" cy="18161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Experience and Additional Info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chemeClr val="accent3"/>
                </a:solidFill>
              </a:rPr>
              <a:t>Work Experience</a:t>
            </a:r>
            <a:r>
              <a:rPr lang="en-US" dirty="0" smtClean="0"/>
              <a:t>: Includes listing most current work history first and so on. </a:t>
            </a:r>
          </a:p>
          <a:p>
            <a:r>
              <a:rPr lang="en-US" dirty="0" smtClean="0"/>
              <a:t>If using, functional resume break down specific skills (i.e. computer skills, human resources, etc.)</a:t>
            </a:r>
          </a:p>
          <a:p>
            <a:r>
              <a:rPr lang="en-US" b="1" u="sng" dirty="0" smtClean="0">
                <a:solidFill>
                  <a:schemeClr val="accent3"/>
                </a:solidFill>
              </a:rPr>
              <a:t>Honors</a:t>
            </a:r>
            <a:r>
              <a:rPr lang="en-US" dirty="0" smtClean="0"/>
              <a:t>: Includes any awards you received in college or graduate program.</a:t>
            </a:r>
          </a:p>
          <a:p>
            <a:r>
              <a:rPr lang="en-US" b="1" u="sng" dirty="0" smtClean="0">
                <a:solidFill>
                  <a:schemeClr val="accent3"/>
                </a:solidFill>
              </a:rPr>
              <a:t>Leadership and Volunteer Activities</a:t>
            </a:r>
            <a:r>
              <a:rPr lang="en-US" dirty="0" smtClean="0"/>
              <a:t>: Includes club affiliations, volunteer work, and leadership positions held.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Work Experience Sample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Summer Camp Counselor</a:t>
            </a:r>
          </a:p>
          <a:p>
            <a:pPr>
              <a:buNone/>
            </a:pPr>
            <a:r>
              <a:rPr lang="en-US" dirty="0" smtClean="0"/>
              <a:t>Camp </a:t>
            </a:r>
            <a:r>
              <a:rPr lang="en-US" dirty="0" err="1" smtClean="0"/>
              <a:t>Anytown</a:t>
            </a:r>
            <a:r>
              <a:rPr lang="en-US" dirty="0" smtClean="0"/>
              <a:t>			May-August 2014</a:t>
            </a:r>
          </a:p>
          <a:p>
            <a:pPr>
              <a:buNone/>
            </a:pPr>
            <a:r>
              <a:rPr lang="en-US" dirty="0" smtClean="0"/>
              <a:t>Hagerstown, MD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r>
              <a:rPr lang="en-US" dirty="0" smtClean="0"/>
              <a:t>Prepared and taught lesson plans for 9</a:t>
            </a:r>
            <a:r>
              <a:rPr lang="en-US" baseline="30000" dirty="0" smtClean="0"/>
              <a:t>th</a:t>
            </a:r>
            <a:r>
              <a:rPr lang="en-US" dirty="0" smtClean="0"/>
              <a:t>-12</a:t>
            </a:r>
            <a:r>
              <a:rPr lang="en-US" baseline="30000" dirty="0" smtClean="0"/>
              <a:t>th</a:t>
            </a:r>
            <a:r>
              <a:rPr lang="en-US" dirty="0" smtClean="0"/>
              <a:t> graders.</a:t>
            </a:r>
          </a:p>
          <a:p>
            <a:r>
              <a:rPr lang="en-US" dirty="0" smtClean="0"/>
              <a:t>Enforced directions, rules, and safety procedures.</a:t>
            </a:r>
          </a:p>
          <a:p>
            <a:r>
              <a:rPr lang="en-US" dirty="0" smtClean="0"/>
              <a:t>Introduced creative opportunities for students through activities and in class discussions.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What is a Resume?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resume is a written document that lists your work experience, skills, and educational background. It is used as a marketing tool for job seekers.</a:t>
            </a:r>
          </a:p>
          <a:p>
            <a:r>
              <a:rPr lang="en-US" dirty="0" smtClean="0"/>
              <a:t>It allows employers to know about your past, present, and future capabilities as a person.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nmabdulhaqq\Local Settings\Temporary Internet Files\Content.IE5\0J337P4L\MCj0325252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124200"/>
            <a:ext cx="1814170" cy="1754734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Alternative Headings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Continuing Education</a:t>
            </a:r>
          </a:p>
          <a:p>
            <a:r>
              <a:rPr lang="en-US" dirty="0" smtClean="0"/>
              <a:t>Achievements </a:t>
            </a:r>
          </a:p>
          <a:p>
            <a:r>
              <a:rPr lang="en-US" dirty="0" smtClean="0"/>
              <a:t>Computer Skills</a:t>
            </a:r>
          </a:p>
          <a:p>
            <a:r>
              <a:rPr lang="en-US" dirty="0" smtClean="0"/>
              <a:t>Internships</a:t>
            </a:r>
          </a:p>
          <a:p>
            <a:r>
              <a:rPr lang="en-US" dirty="0" smtClean="0"/>
              <a:t>Technical Training</a:t>
            </a:r>
          </a:p>
          <a:p>
            <a:r>
              <a:rPr lang="en-US" dirty="0" smtClean="0"/>
              <a:t>Military Experience</a:t>
            </a:r>
          </a:p>
          <a:p>
            <a:r>
              <a:rPr lang="en-US" dirty="0" smtClean="0"/>
              <a:t>Licenses and Certifications</a:t>
            </a:r>
          </a:p>
          <a:p>
            <a:r>
              <a:rPr lang="en-US" dirty="0" smtClean="0"/>
              <a:t>Relevant Course work</a:t>
            </a:r>
            <a:endParaRPr lang="en-US" dirty="0"/>
          </a:p>
        </p:txBody>
      </p:sp>
      <p:pic>
        <p:nvPicPr>
          <p:cNvPr id="3074" name="Picture 2" descr="C:\Program Files\Office2003\MEDIA\CAGCAT10\j02929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648200"/>
            <a:ext cx="1843430" cy="1819656"/>
          </a:xfrm>
          <a:prstGeom prst="rect">
            <a:avLst/>
          </a:prstGeom>
          <a:noFill/>
        </p:spPr>
      </p:pic>
      <p:pic>
        <p:nvPicPr>
          <p:cNvPr id="3077" name="Picture 5" descr="C:\Documents and Settings\nmabdulhaqq\Local Settings\Temporary Internet Files\Content.IE5\0J337P4L\MCj0437924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1600200"/>
            <a:ext cx="1828800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Awards and Activities Example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Dean’s List, Frostburg State University</a:t>
            </a:r>
          </a:p>
          <a:p>
            <a:r>
              <a:rPr lang="en-US" sz="2000" dirty="0" smtClean="0"/>
              <a:t>Vice President of Student Government Association</a:t>
            </a:r>
          </a:p>
          <a:p>
            <a:r>
              <a:rPr lang="en-US" sz="2000" dirty="0" smtClean="0"/>
              <a:t>Secretary of Sociology Club</a:t>
            </a:r>
          </a:p>
          <a:p>
            <a:r>
              <a:rPr lang="en-US" sz="2000" dirty="0" smtClean="0"/>
              <a:t>Day Camp Counselor, Boswell PA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105400" y="2249488"/>
            <a:ext cx="4038600" cy="4525962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                 Spring 2014, Fall 2014</a:t>
            </a:r>
          </a:p>
          <a:p>
            <a:pPr>
              <a:buNone/>
            </a:pPr>
            <a:r>
              <a:rPr lang="en-US" sz="2000" dirty="0" smtClean="0"/>
              <a:t>                        Aug 2013-May 2014</a:t>
            </a:r>
          </a:p>
          <a:p>
            <a:pPr>
              <a:buNone/>
            </a:pPr>
            <a:r>
              <a:rPr lang="en-US" sz="2000" dirty="0" smtClean="0"/>
              <a:t>                        Aug 2014-May 2015</a:t>
            </a:r>
          </a:p>
          <a:p>
            <a:pPr>
              <a:buNone/>
            </a:pPr>
            <a:r>
              <a:rPr lang="en-US" sz="2000" dirty="0" smtClean="0"/>
              <a:t>                        June-Aug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Rights of Resumes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 appeal to your companies values.</a:t>
            </a:r>
          </a:p>
          <a:p>
            <a:r>
              <a:rPr lang="en-US" dirty="0" smtClean="0"/>
              <a:t>Use key words mentioned in the job description in your resume by including similar/ relevant work history or any other experience. summary.</a:t>
            </a:r>
          </a:p>
          <a:p>
            <a:r>
              <a:rPr lang="en-US" dirty="0" smtClean="0"/>
              <a:t>Use bold titles and bullets to let your resume stand out and be easy to read. </a:t>
            </a:r>
          </a:p>
          <a:p>
            <a:r>
              <a:rPr lang="en-US" dirty="0" smtClean="0"/>
              <a:t>Be short and snappy.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Keep resume to one page UNLESS you do have relevant work experience or essential information.</a:t>
            </a:r>
          </a:p>
          <a:p>
            <a:r>
              <a:rPr lang="en-US" dirty="0" smtClean="0"/>
              <a:t>DO NOT USE A MICROSOFT WORD TEMPLATE!</a:t>
            </a:r>
          </a:p>
          <a:p>
            <a:r>
              <a:rPr lang="en-US" dirty="0" smtClean="0"/>
              <a:t>If creating your own resume, make sure it is well organized.</a:t>
            </a:r>
          </a:p>
          <a:p>
            <a:r>
              <a:rPr lang="en-US" dirty="0" smtClean="0"/>
              <a:t>Use plain English and make sure to use appropriate action words.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The Wrongs of Resumes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Don’t have a sloppy or unprofessional looking resume (i.e. stay away from colored paper and colored inks; don’t cram information).</a:t>
            </a:r>
          </a:p>
          <a:p>
            <a:r>
              <a:rPr lang="en-US" dirty="0" smtClean="0"/>
              <a:t>Don’t be careless by having incorrect grammar, missing punctuation, and/ or misspelled words.</a:t>
            </a:r>
          </a:p>
          <a:p>
            <a:r>
              <a:rPr lang="en-US" dirty="0" smtClean="0"/>
              <a:t>Don’t try to sound “more professional or smart” by using big, unnecessary words and avoid vagueness.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Don’t lie. </a:t>
            </a:r>
          </a:p>
          <a:p>
            <a:r>
              <a:rPr lang="en-US" dirty="0" smtClean="0"/>
              <a:t>Don’t underwhelm your experience (i.e. retail jobs usually involve fast-paced environments, dealing with disgruntled customers, working in a team as well as independently).</a:t>
            </a:r>
          </a:p>
          <a:p>
            <a:r>
              <a:rPr lang="en-US" dirty="0" smtClean="0"/>
              <a:t>Avoid long-windedness by having long sentences or paragraphs.</a:t>
            </a:r>
          </a:p>
          <a:p>
            <a:r>
              <a:rPr lang="en-US" dirty="0" smtClean="0"/>
              <a:t>Don’t use personal pronouns (i.e. using “I” or “we”).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Examples of the Rights and Wrongs of Resumes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Personal pronoun: </a:t>
            </a:r>
            <a:r>
              <a:rPr lang="en-US" dirty="0" smtClean="0"/>
              <a:t>“I demonstrated professionalism, tact, and diplomacy while I worked with our customers in high-pressure situations.”</a:t>
            </a:r>
          </a:p>
          <a:p>
            <a:pPr marL="566928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Long-windedness:</a:t>
            </a:r>
            <a:r>
              <a:rPr lang="en-US" dirty="0" smtClean="0"/>
              <a:t> “Spent three years working on major accounts, as both a lead generator and a closer, demonstrating proven skill in organizing and managing a territory with efficiency as well as in developing customer databases.”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dirty="0" smtClean="0"/>
              <a:t>“Demonstrated professionalism, tact, and diplomacy while working with customers in high-pressure situations.”</a:t>
            </a:r>
          </a:p>
          <a:p>
            <a:pPr marL="566928" indent="-457200">
              <a:buFont typeface="+mj-lt"/>
              <a:buAutoNum type="arabicPeriod"/>
            </a:pPr>
            <a:r>
              <a:rPr lang="en-US" dirty="0" smtClean="0"/>
              <a:t>“Spent three years working on major accounts. Generated leads and closed sales. Demonstrated proven skill in organizing and managing a territory and in developing customer databases.”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Examples Continued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3. </a:t>
            </a:r>
            <a:r>
              <a:rPr lang="en-US" dirty="0" smtClean="0">
                <a:solidFill>
                  <a:srgbClr val="FF0000"/>
                </a:solidFill>
              </a:rPr>
              <a:t>Wordy and vague: </a:t>
            </a:r>
            <a:r>
              <a:rPr lang="en-US" dirty="0" smtClean="0"/>
              <a:t>“My intensity and focus are at inordinately high levels, and my ability to complete projects on time is unspeakable.”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4. </a:t>
            </a:r>
            <a:r>
              <a:rPr lang="en-US" dirty="0" smtClean="0">
                <a:solidFill>
                  <a:srgbClr val="FF0000"/>
                </a:solidFill>
              </a:rPr>
              <a:t>Misspelled words: </a:t>
            </a:r>
            <a:r>
              <a:rPr lang="en-US" dirty="0" smtClean="0"/>
              <a:t>“Proven ability to track down and correct </a:t>
            </a:r>
            <a:r>
              <a:rPr lang="en-US" dirty="0" err="1" smtClean="0"/>
              <a:t>erors</a:t>
            </a:r>
            <a:r>
              <a:rPr lang="en-US" dirty="0" smtClean="0"/>
              <a:t>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End Notes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additional help with proofreading resumes, cover letters, interviews, finding jobs/ internships, and what to do with your major, please schedule an appointment with:</a:t>
            </a:r>
          </a:p>
          <a:p>
            <a:pPr algn="ctr">
              <a:buNone/>
            </a:pPr>
            <a:r>
              <a:rPr lang="en-US" dirty="0" smtClean="0"/>
              <a:t>Career Services</a:t>
            </a:r>
          </a:p>
          <a:p>
            <a:pPr algn="ctr">
              <a:buNone/>
            </a:pPr>
            <a:r>
              <a:rPr lang="en-US" dirty="0" smtClean="0"/>
              <a:t>110 </a:t>
            </a:r>
            <a:r>
              <a:rPr lang="en-US" smtClean="0"/>
              <a:t>Pullen Hall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301-687-4403 </a:t>
            </a:r>
          </a:p>
          <a:p>
            <a:r>
              <a:rPr lang="en-US" dirty="0" smtClean="0"/>
              <a:t>Look at our </a:t>
            </a:r>
            <a:r>
              <a:rPr lang="en-US" dirty="0"/>
              <a:t>website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://www.frostburg.edu/clife/career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nmabdulhaqq\Local Settings\Temporary Internet Files\Content.IE5\0J337P4L\MCj033254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0770" y="228600"/>
            <a:ext cx="3413230" cy="2057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Why Write a Resume?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persuade employers you are the best person for the job.</a:t>
            </a:r>
          </a:p>
          <a:p>
            <a:r>
              <a:rPr lang="en-US" dirty="0" smtClean="0"/>
              <a:t>To construct a professional image of yourself an establish your credibility.</a:t>
            </a:r>
          </a:p>
          <a:p>
            <a:r>
              <a:rPr lang="en-US" dirty="0" smtClean="0"/>
              <a:t>To provide a sample of your written communication skills and work experience.</a:t>
            </a:r>
          </a:p>
          <a:p>
            <a:r>
              <a:rPr lang="en-US" dirty="0" smtClean="0"/>
              <a:t>To convince prospective employers you deserve an interview.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nmabdulhaqq\Local Settings\Temporary Internet Files\Content.IE5\PKBNYPGM\MCBD0664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2398" y="457200"/>
            <a:ext cx="1841602" cy="184160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Resume Styles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chemeClr val="accent3"/>
                </a:solidFill>
              </a:rPr>
              <a:t>Chronological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dirty="0" smtClean="0"/>
              <a:t> lists your work experience in a chronological sequence starting with your most recent job experience.</a:t>
            </a:r>
          </a:p>
          <a:p>
            <a:r>
              <a:rPr lang="en-US" b="1" u="sng" dirty="0" smtClean="0">
                <a:solidFill>
                  <a:schemeClr val="accent3"/>
                </a:solidFill>
              </a:rPr>
              <a:t>Functional</a:t>
            </a:r>
            <a:r>
              <a:rPr lang="en-US" dirty="0" smtClean="0"/>
              <a:t>: is organized by your skills, experiences, and accomplishments.</a:t>
            </a:r>
          </a:p>
          <a:p>
            <a:r>
              <a:rPr lang="en-US" b="1" u="sng" dirty="0" smtClean="0">
                <a:solidFill>
                  <a:schemeClr val="accent3"/>
                </a:solidFill>
              </a:rPr>
              <a:t>Combination or </a:t>
            </a:r>
            <a:r>
              <a:rPr lang="en-US" b="1" u="sng" dirty="0" err="1" smtClean="0">
                <a:solidFill>
                  <a:schemeClr val="accent3"/>
                </a:solidFill>
              </a:rPr>
              <a:t>Chrono</a:t>
            </a:r>
            <a:r>
              <a:rPr lang="en-US" b="1" u="sng" dirty="0" smtClean="0">
                <a:solidFill>
                  <a:schemeClr val="accent3"/>
                </a:solidFill>
              </a:rPr>
              <a:t>-functional resume</a:t>
            </a:r>
            <a:r>
              <a:rPr lang="en-US" dirty="0" smtClean="0">
                <a:solidFill>
                  <a:schemeClr val="accent3"/>
                </a:solidFill>
              </a:rPr>
              <a:t>: </a:t>
            </a:r>
            <a:r>
              <a:rPr lang="en-US" dirty="0" smtClean="0"/>
              <a:t>combines features of both chronological and functional resumes by showcasing your skills and accomplishments but provides a glimpse of your work history.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Advantages and Disadvantages of Chronological Resumes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b="1" u="sng" dirty="0" smtClean="0">
                <a:solidFill>
                  <a:schemeClr val="accent3"/>
                </a:solidFill>
              </a:rPr>
              <a:t>Advantages</a:t>
            </a:r>
          </a:p>
          <a:p>
            <a:r>
              <a:rPr lang="en-US" dirty="0" smtClean="0"/>
              <a:t>Most widely used and recognized by employers.</a:t>
            </a:r>
          </a:p>
          <a:p>
            <a:r>
              <a:rPr lang="en-US" dirty="0" smtClean="0"/>
              <a:t>Easy to follow snapshot of your work experience.</a:t>
            </a:r>
          </a:p>
          <a:p>
            <a:r>
              <a:rPr lang="en-US" dirty="0" smtClean="0"/>
              <a:t>Especially use if you have a solid and consistent work experience or volunteer experience that matches the position you are applying for 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b="1" u="sng" dirty="0" smtClean="0">
                <a:solidFill>
                  <a:schemeClr val="accent3"/>
                </a:solidFill>
              </a:rPr>
              <a:t>Disadvantages</a:t>
            </a:r>
          </a:p>
          <a:p>
            <a:r>
              <a:rPr lang="en-US" dirty="0" smtClean="0"/>
              <a:t>If you have little or no experience (work, internship, or volunteer).</a:t>
            </a:r>
          </a:p>
          <a:p>
            <a:r>
              <a:rPr lang="en-US" dirty="0" smtClean="0"/>
              <a:t>If you have large gaps (that are not accounted by being in school) between work experiences.</a:t>
            </a:r>
          </a:p>
          <a:p>
            <a:r>
              <a:rPr lang="en-US" dirty="0" smtClean="0"/>
              <a:t>You have switched to several jobs over the past several years.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Advantages and Disadvantages of Functional Resumes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400" b="1" u="sng" dirty="0" smtClean="0">
                <a:solidFill>
                  <a:schemeClr val="accent3"/>
                </a:solidFill>
              </a:rPr>
              <a:t>Advantages</a:t>
            </a:r>
          </a:p>
          <a:p>
            <a:r>
              <a:rPr lang="en-US" dirty="0" smtClean="0"/>
              <a:t>You are an entry-level job seeker that has no or little work related experience.</a:t>
            </a:r>
          </a:p>
          <a:p>
            <a:r>
              <a:rPr lang="en-US" dirty="0" smtClean="0"/>
              <a:t>You are re-entering the job field after lengthy absence.</a:t>
            </a:r>
          </a:p>
          <a:p>
            <a:r>
              <a:rPr lang="en-US" dirty="0" smtClean="0"/>
              <a:t>You have work experience but showcasing your skills would be more beneficial than using a chronological resume.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sz="2400" b="1" u="sng" dirty="0" smtClean="0">
                <a:solidFill>
                  <a:schemeClr val="accent3"/>
                </a:solidFill>
              </a:rPr>
              <a:t>Disadvantages</a:t>
            </a:r>
          </a:p>
          <a:p>
            <a:r>
              <a:rPr lang="en-US" dirty="0" smtClean="0"/>
              <a:t>Many employers view them with suspicion (</a:t>
            </a:r>
            <a:r>
              <a:rPr lang="en-US" dirty="0" smtClean="0">
                <a:solidFill>
                  <a:srgbClr val="FF0000"/>
                </a:solidFill>
              </a:rPr>
              <a:t>VERY IMPORTANT!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They are not widely used.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Advantages and Disadvantages of Combination Resumes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400" b="1" u="sng" dirty="0" smtClean="0">
                <a:solidFill>
                  <a:schemeClr val="accent3"/>
                </a:solidFill>
              </a:rPr>
              <a:t>Advantages</a:t>
            </a:r>
          </a:p>
          <a:p>
            <a:r>
              <a:rPr lang="en-US" dirty="0" smtClean="0"/>
              <a:t>Like a functional resume, it allows you to showcase your skills and attributes to a potential employer. </a:t>
            </a:r>
          </a:p>
          <a:p>
            <a:r>
              <a:rPr lang="en-US" dirty="0" smtClean="0"/>
              <a:t>In addition, you diffuse suspicions by including your work history.</a:t>
            </a:r>
          </a:p>
          <a:p>
            <a:r>
              <a:rPr lang="en-US" dirty="0" smtClean="0"/>
              <a:t>It is becoming more popular.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sz="2400" b="1" u="sng" dirty="0" smtClean="0">
                <a:solidFill>
                  <a:schemeClr val="accent3"/>
                </a:solidFill>
              </a:rPr>
              <a:t>Disadvantages</a:t>
            </a:r>
          </a:p>
          <a:p>
            <a:r>
              <a:rPr lang="en-US" dirty="0" smtClean="0"/>
              <a:t>Most employers still prefer chronological resumes and are still suspicious that you are trying to conceal aspects of your work background.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RESUMES: THE BREAKDOWN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Sections of a Resume and How to Organize Them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nmabdulhaqq\Local Settings\Temporary Internet Files\Content.IE5\QC3DCSWC\MCj023387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109" y="533400"/>
            <a:ext cx="2436891" cy="20656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Contact Information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Simply list contact information at the top of the page. You do this to provide the employer with essential information so you may be contacted for an interview.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Your full name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Permanent address (and/or current address)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Phone number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E-mail address</a:t>
            </a:r>
          </a:p>
          <a:p>
            <a:pPr marL="624078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*Make sure whatever information you list is current and phone numbers and e-mail address given are something you check regularly.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483</TotalTime>
  <Words>1365</Words>
  <Application>Microsoft Office PowerPoint</Application>
  <PresentationFormat>On-screen Show (4:3)</PresentationFormat>
  <Paragraphs>158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Georgia</vt:lpstr>
      <vt:lpstr>Trebuchet MS</vt:lpstr>
      <vt:lpstr>Wingdings 2</vt:lpstr>
      <vt:lpstr>Urban</vt:lpstr>
      <vt:lpstr>The Rights and Wrongs of Resumes</vt:lpstr>
      <vt:lpstr>What is a Resume?</vt:lpstr>
      <vt:lpstr>Why Write a Resume?</vt:lpstr>
      <vt:lpstr>Resume Styles</vt:lpstr>
      <vt:lpstr>Advantages and Disadvantages of Chronological Resumes</vt:lpstr>
      <vt:lpstr>Advantages and Disadvantages of Functional Resumes</vt:lpstr>
      <vt:lpstr>Advantages and Disadvantages of Combination Resumes</vt:lpstr>
      <vt:lpstr>RESUMES: THE BREAKDOWN</vt:lpstr>
      <vt:lpstr>Contact Information</vt:lpstr>
      <vt:lpstr>Contact Information Sample #1</vt:lpstr>
      <vt:lpstr>Contact Information Sample #2</vt:lpstr>
      <vt:lpstr>OBJECTIVE</vt:lpstr>
      <vt:lpstr>SKILLS SUMMARY</vt:lpstr>
      <vt:lpstr>Objective and Skills Summary Example</vt:lpstr>
      <vt:lpstr>EDUCATION</vt:lpstr>
      <vt:lpstr>Education Sample</vt:lpstr>
      <vt:lpstr>Education Sample</vt:lpstr>
      <vt:lpstr>Experience and Additional Info</vt:lpstr>
      <vt:lpstr>Work Experience Sample</vt:lpstr>
      <vt:lpstr>Alternative Headings</vt:lpstr>
      <vt:lpstr>Awards and Activities Example</vt:lpstr>
      <vt:lpstr>The Rights of Resumes</vt:lpstr>
      <vt:lpstr>The Wrongs of Resumes</vt:lpstr>
      <vt:lpstr>Examples of the Rights and Wrongs of Resumes</vt:lpstr>
      <vt:lpstr>Examples Continued</vt:lpstr>
      <vt:lpstr>End Notes</vt:lpstr>
    </vt:vector>
  </TitlesOfParts>
  <Company>Frostburg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Writes and Wrongs of Resumes</dc:title>
  <dc:creator>nmabdulhaqq</dc:creator>
  <cp:lastModifiedBy>Stephanie Cesnick</cp:lastModifiedBy>
  <cp:revision>56</cp:revision>
  <dcterms:created xsi:type="dcterms:W3CDTF">2010-02-03T14:08:59Z</dcterms:created>
  <dcterms:modified xsi:type="dcterms:W3CDTF">2018-05-01T12:22:16Z</dcterms:modified>
</cp:coreProperties>
</file>