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42"/>
  </p:notesMasterIdLst>
  <p:sldIdLst>
    <p:sldId id="256" r:id="rId5"/>
    <p:sldId id="346" r:id="rId6"/>
    <p:sldId id="345"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8" r:id="rId33"/>
    <p:sldId id="337" r:id="rId34"/>
    <p:sldId id="339" r:id="rId35"/>
    <p:sldId id="340" r:id="rId36"/>
    <p:sldId id="341" r:id="rId37"/>
    <p:sldId id="342" r:id="rId38"/>
    <p:sldId id="343" r:id="rId39"/>
    <p:sldId id="344" r:id="rId40"/>
    <p:sldId id="347" r:id="rId41"/>
  </p:sldIdLst>
  <p:sldSz cx="9144000" cy="5143500" type="screen16x9"/>
  <p:notesSz cx="7023100" cy="9309100"/>
  <p:embeddedFontLst>
    <p:embeddedFont>
      <p:font typeface="Didact Gothic" panose="020B0604020202020204" charset="0"/>
      <p:regular r:id="rId43"/>
    </p:embeddedFont>
    <p:embeddedFont>
      <p:font typeface="Julius Sans One" panose="020B0604020202020204" charset="0"/>
      <p:regular r:id="rId44"/>
    </p:embeddedFont>
    <p:embeddedFont>
      <p:font typeface="Questrial"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64">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1B70DA-4D74-4009-A38A-4B88D59CC27E}">
  <a:tblStyle styleId="{351B70DA-4D74-4009-A38A-4B88D59CC2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66"/>
      </p:cViewPr>
      <p:guideLst>
        <p:guide pos="446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f4bd20341_0_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f4bd20341_0_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a:off x="0" y="1255025"/>
            <a:ext cx="4322700" cy="3891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4700"/>
              <a:buFont typeface="Julius Sans One"/>
              <a:buNone/>
              <a:defRPr sz="4000"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5808550" y="1533900"/>
            <a:ext cx="4800600" cy="48006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10"/>
          <p:cNvSpPr/>
          <p:nvPr/>
        </p:nvSpPr>
        <p:spPr>
          <a:xfrm>
            <a:off x="4312400" y="3669275"/>
            <a:ext cx="4886400" cy="105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10"/>
          <p:cNvSpPr txBox="1">
            <a:spLocks noGrp="1"/>
          </p:cNvSpPr>
          <p:nvPr>
            <p:ph type="title"/>
          </p:nvPr>
        </p:nvSpPr>
        <p:spPr>
          <a:xfrm>
            <a:off x="4572000" y="3729575"/>
            <a:ext cx="3858900" cy="7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700"/>
              <a:buNone/>
              <a:defRPr sz="25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51" name="Google Shape;51;p10"/>
          <p:cNvSpPr/>
          <p:nvPr/>
        </p:nvSpPr>
        <p:spPr>
          <a:xfrm rot="5400000">
            <a:off x="-341212" y="-788137"/>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5"/>
        </a:solidFill>
        <a:effectLst/>
      </p:bgPr>
    </p:bg>
    <p:spTree>
      <p:nvGrpSpPr>
        <p:cNvPr id="1" name="Shape 58"/>
        <p:cNvGrpSpPr/>
        <p:nvPr/>
      </p:nvGrpSpPr>
      <p:grpSpPr>
        <a:xfrm>
          <a:off x="0" y="0"/>
          <a:ext cx="0" cy="0"/>
          <a:chOff x="0" y="0"/>
          <a:chExt cx="0" cy="0"/>
        </a:xfrm>
      </p:grpSpPr>
      <p:sp>
        <p:nvSpPr>
          <p:cNvPr id="59" name="Google Shape;59;p13"/>
          <p:cNvSpPr/>
          <p:nvPr/>
        </p:nvSpPr>
        <p:spPr>
          <a:xfrm>
            <a:off x="-169300" y="-64500"/>
            <a:ext cx="4451100" cy="5272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0" name="Google Shape;60;p13"/>
          <p:cNvCxnSpPr/>
          <p:nvPr/>
        </p:nvCxnSpPr>
        <p:spPr>
          <a:xfrm rot="10800000">
            <a:off x="-1604675" y="1624350"/>
            <a:ext cx="4819800" cy="4419600"/>
          </a:xfrm>
          <a:prstGeom prst="straightConnector1">
            <a:avLst/>
          </a:prstGeom>
          <a:noFill/>
          <a:ln w="19050" cap="flat" cmpd="sng">
            <a:solidFill>
              <a:schemeClr val="lt1"/>
            </a:solidFill>
            <a:prstDash val="solid"/>
            <a:round/>
            <a:headEnd type="none" w="med" len="med"/>
            <a:tailEnd type="none" w="med" len="med"/>
          </a:ln>
        </p:spPr>
      </p:cxnSp>
      <p:sp>
        <p:nvSpPr>
          <p:cNvPr id="61" name="Google Shape;61;p13"/>
          <p:cNvSpPr txBox="1">
            <a:spLocks noGrp="1"/>
          </p:cNvSpPr>
          <p:nvPr>
            <p:ph type="title"/>
          </p:nvPr>
        </p:nvSpPr>
        <p:spPr>
          <a:xfrm>
            <a:off x="5690650" y="188322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2" name="Google Shape;62;p13"/>
          <p:cNvSpPr txBox="1">
            <a:spLocks noGrp="1"/>
          </p:cNvSpPr>
          <p:nvPr>
            <p:ph type="title" idx="2" hasCustomPrompt="1"/>
          </p:nvPr>
        </p:nvSpPr>
        <p:spPr>
          <a:xfrm>
            <a:off x="4810771" y="116406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3" name="Google Shape;63;p13"/>
          <p:cNvSpPr txBox="1">
            <a:spLocks noGrp="1"/>
          </p:cNvSpPr>
          <p:nvPr>
            <p:ph type="title" idx="3" hasCustomPrompt="1"/>
          </p:nvPr>
        </p:nvSpPr>
        <p:spPr>
          <a:xfrm>
            <a:off x="4810771" y="203199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4" name="Google Shape;64;p13"/>
          <p:cNvSpPr txBox="1">
            <a:spLocks noGrp="1"/>
          </p:cNvSpPr>
          <p:nvPr>
            <p:ph type="title" idx="4"/>
          </p:nvPr>
        </p:nvSpPr>
        <p:spPr>
          <a:xfrm>
            <a:off x="5690650" y="362827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5" name="Google Shape;65;p13"/>
          <p:cNvSpPr txBox="1">
            <a:spLocks noGrp="1"/>
          </p:cNvSpPr>
          <p:nvPr>
            <p:ph type="title" idx="5"/>
          </p:nvPr>
        </p:nvSpPr>
        <p:spPr>
          <a:xfrm>
            <a:off x="5690650" y="104400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6" name="Google Shape;66;p13"/>
          <p:cNvSpPr txBox="1">
            <a:spLocks noGrp="1"/>
          </p:cNvSpPr>
          <p:nvPr>
            <p:ph type="title" idx="6"/>
          </p:nvPr>
        </p:nvSpPr>
        <p:spPr>
          <a:xfrm>
            <a:off x="5690650" y="276035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7" name="Google Shape;67;p13"/>
          <p:cNvSpPr txBox="1">
            <a:spLocks noGrp="1"/>
          </p:cNvSpPr>
          <p:nvPr>
            <p:ph type="title" idx="7" hasCustomPrompt="1"/>
          </p:nvPr>
        </p:nvSpPr>
        <p:spPr>
          <a:xfrm>
            <a:off x="4810771" y="288041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8" name="Google Shape;68;p13"/>
          <p:cNvSpPr txBox="1">
            <a:spLocks noGrp="1"/>
          </p:cNvSpPr>
          <p:nvPr>
            <p:ph type="title" idx="8" hasCustomPrompt="1"/>
          </p:nvPr>
        </p:nvSpPr>
        <p:spPr>
          <a:xfrm>
            <a:off x="4810771" y="374834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9" name="Google Shape;69;p13"/>
          <p:cNvSpPr txBox="1">
            <a:spLocks noGrp="1"/>
          </p:cNvSpPr>
          <p:nvPr>
            <p:ph type="subTitle" idx="1"/>
          </p:nvPr>
        </p:nvSpPr>
        <p:spPr>
          <a:xfrm>
            <a:off x="5690650" y="1319545"/>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3"/>
          <p:cNvSpPr txBox="1">
            <a:spLocks noGrp="1"/>
          </p:cNvSpPr>
          <p:nvPr>
            <p:ph type="subTitle" idx="9"/>
          </p:nvPr>
        </p:nvSpPr>
        <p:spPr>
          <a:xfrm>
            <a:off x="5690650" y="3045420"/>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1" name="Google Shape;71;p13"/>
          <p:cNvSpPr txBox="1">
            <a:spLocks noGrp="1"/>
          </p:cNvSpPr>
          <p:nvPr>
            <p:ph type="subTitle" idx="13"/>
          </p:nvPr>
        </p:nvSpPr>
        <p:spPr>
          <a:xfrm>
            <a:off x="5690650" y="216269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2" name="Google Shape;72;p13"/>
          <p:cNvSpPr txBox="1">
            <a:spLocks noGrp="1"/>
          </p:cNvSpPr>
          <p:nvPr>
            <p:ph type="subTitle" idx="14"/>
          </p:nvPr>
        </p:nvSpPr>
        <p:spPr>
          <a:xfrm>
            <a:off x="5690650" y="390774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3" name="Google Shape;73;p13"/>
          <p:cNvSpPr txBox="1">
            <a:spLocks noGrp="1"/>
          </p:cNvSpPr>
          <p:nvPr>
            <p:ph type="title" idx="15"/>
          </p:nvPr>
        </p:nvSpPr>
        <p:spPr>
          <a:xfrm>
            <a:off x="713225" y="2198800"/>
            <a:ext cx="34164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3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25">
    <p:bg>
      <p:bgPr>
        <a:solidFill>
          <a:schemeClr val="accent5"/>
        </a:solidFill>
        <a:effectLst/>
      </p:bgPr>
    </p:bg>
    <p:spTree>
      <p:nvGrpSpPr>
        <p:cNvPr id="1" name="Shape 74"/>
        <p:cNvGrpSpPr/>
        <p:nvPr/>
      </p:nvGrpSpPr>
      <p:grpSpPr>
        <a:xfrm>
          <a:off x="0" y="0"/>
          <a:ext cx="0" cy="0"/>
          <a:chOff x="0" y="0"/>
          <a:chExt cx="0" cy="0"/>
        </a:xfrm>
      </p:grpSpPr>
      <p:sp>
        <p:nvSpPr>
          <p:cNvPr id="75" name="Google Shape;75;p14"/>
          <p:cNvSpPr/>
          <p:nvPr/>
        </p:nvSpPr>
        <p:spPr>
          <a:xfrm>
            <a:off x="4796125" y="-217575"/>
            <a:ext cx="4347900" cy="561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76" name="Google Shape;76;p14"/>
          <p:cNvSpPr txBox="1">
            <a:spLocks noGrp="1"/>
          </p:cNvSpPr>
          <p:nvPr>
            <p:ph type="title"/>
          </p:nvPr>
        </p:nvSpPr>
        <p:spPr>
          <a:xfrm>
            <a:off x="713225" y="1440200"/>
            <a:ext cx="3858900" cy="528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None/>
              <a:defRPr sz="3000" b="1">
                <a:solidFill>
                  <a:schemeClr val="dk1"/>
                </a:solidFill>
              </a:defRPr>
            </a:lvl1pPr>
            <a:lvl2pPr lvl="1" rtl="0">
              <a:spcBef>
                <a:spcPts val="0"/>
              </a:spcBef>
              <a:spcAft>
                <a:spcPts val="0"/>
              </a:spcAft>
              <a:buClr>
                <a:schemeClr val="dk1"/>
              </a:buClr>
              <a:buSzPts val="2000"/>
              <a:buNone/>
              <a:defRPr sz="2000" b="1">
                <a:solidFill>
                  <a:schemeClr val="dk1"/>
                </a:solidFill>
              </a:defRPr>
            </a:lvl2pPr>
            <a:lvl3pPr lvl="2" rtl="0">
              <a:spcBef>
                <a:spcPts val="0"/>
              </a:spcBef>
              <a:spcAft>
                <a:spcPts val="0"/>
              </a:spcAft>
              <a:buClr>
                <a:schemeClr val="dk1"/>
              </a:buClr>
              <a:buSzPts val="2000"/>
              <a:buNone/>
              <a:defRPr sz="2000" b="1">
                <a:solidFill>
                  <a:schemeClr val="dk1"/>
                </a:solidFill>
              </a:defRPr>
            </a:lvl3pPr>
            <a:lvl4pPr lvl="3" rtl="0">
              <a:spcBef>
                <a:spcPts val="0"/>
              </a:spcBef>
              <a:spcAft>
                <a:spcPts val="0"/>
              </a:spcAft>
              <a:buClr>
                <a:schemeClr val="dk1"/>
              </a:buClr>
              <a:buSzPts val="2000"/>
              <a:buNone/>
              <a:defRPr sz="2000" b="1">
                <a:solidFill>
                  <a:schemeClr val="dk1"/>
                </a:solidFill>
              </a:defRPr>
            </a:lvl4pPr>
            <a:lvl5pPr lvl="4" rtl="0">
              <a:spcBef>
                <a:spcPts val="0"/>
              </a:spcBef>
              <a:spcAft>
                <a:spcPts val="0"/>
              </a:spcAft>
              <a:buClr>
                <a:schemeClr val="dk1"/>
              </a:buClr>
              <a:buSzPts val="2000"/>
              <a:buNone/>
              <a:defRPr sz="2000" b="1">
                <a:solidFill>
                  <a:schemeClr val="dk1"/>
                </a:solidFill>
              </a:defRPr>
            </a:lvl5pPr>
            <a:lvl6pPr lvl="5" rtl="0">
              <a:spcBef>
                <a:spcPts val="0"/>
              </a:spcBef>
              <a:spcAft>
                <a:spcPts val="0"/>
              </a:spcAft>
              <a:buClr>
                <a:schemeClr val="dk1"/>
              </a:buClr>
              <a:buSzPts val="2000"/>
              <a:buNone/>
              <a:defRPr sz="2000" b="1">
                <a:solidFill>
                  <a:schemeClr val="dk1"/>
                </a:solidFill>
              </a:defRPr>
            </a:lvl6pPr>
            <a:lvl7pPr lvl="6" rtl="0">
              <a:spcBef>
                <a:spcPts val="0"/>
              </a:spcBef>
              <a:spcAft>
                <a:spcPts val="0"/>
              </a:spcAft>
              <a:buClr>
                <a:schemeClr val="dk1"/>
              </a:buClr>
              <a:buSzPts val="2000"/>
              <a:buNone/>
              <a:defRPr sz="2000" b="1">
                <a:solidFill>
                  <a:schemeClr val="dk1"/>
                </a:solidFill>
              </a:defRPr>
            </a:lvl7pPr>
            <a:lvl8pPr lvl="7" rtl="0">
              <a:spcBef>
                <a:spcPts val="0"/>
              </a:spcBef>
              <a:spcAft>
                <a:spcPts val="0"/>
              </a:spcAft>
              <a:buClr>
                <a:schemeClr val="dk1"/>
              </a:buClr>
              <a:buSzPts val="2000"/>
              <a:buNone/>
              <a:defRPr sz="2000" b="1">
                <a:solidFill>
                  <a:schemeClr val="dk1"/>
                </a:solidFill>
              </a:defRPr>
            </a:lvl8pPr>
            <a:lvl9pPr lvl="8" rtl="0">
              <a:spcBef>
                <a:spcPts val="0"/>
              </a:spcBef>
              <a:spcAft>
                <a:spcPts val="0"/>
              </a:spcAft>
              <a:buClr>
                <a:schemeClr val="dk1"/>
              </a:buClr>
              <a:buSzPts val="2000"/>
              <a:buNone/>
              <a:defRPr sz="2000" b="1">
                <a:solidFill>
                  <a:schemeClr val="dk1"/>
                </a:solidFill>
              </a:defRPr>
            </a:lvl9pPr>
          </a:lstStyle>
          <a:p>
            <a:endParaRPr/>
          </a:p>
        </p:txBody>
      </p:sp>
      <p:sp>
        <p:nvSpPr>
          <p:cNvPr id="77" name="Google Shape;77;p14"/>
          <p:cNvSpPr txBox="1">
            <a:spLocks noGrp="1"/>
          </p:cNvSpPr>
          <p:nvPr>
            <p:ph type="subTitle" idx="1"/>
          </p:nvPr>
        </p:nvSpPr>
        <p:spPr>
          <a:xfrm>
            <a:off x="713225" y="2263300"/>
            <a:ext cx="3400800" cy="13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8" name="Google Shape;78;p14"/>
          <p:cNvSpPr/>
          <p:nvPr/>
        </p:nvSpPr>
        <p:spPr>
          <a:xfrm>
            <a:off x="842850" y="539500"/>
            <a:ext cx="800100" cy="857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21">
    <p:bg>
      <p:bgPr>
        <a:solidFill>
          <a:schemeClr val="accent5"/>
        </a:solidFill>
        <a:effectLst/>
      </p:bgPr>
    </p:bg>
    <p:spTree>
      <p:nvGrpSpPr>
        <p:cNvPr id="1" name="Shape 79"/>
        <p:cNvGrpSpPr/>
        <p:nvPr/>
      </p:nvGrpSpPr>
      <p:grpSpPr>
        <a:xfrm>
          <a:off x="0" y="0"/>
          <a:ext cx="0" cy="0"/>
          <a:chOff x="0" y="0"/>
          <a:chExt cx="0" cy="0"/>
        </a:xfrm>
      </p:grpSpPr>
      <p:sp>
        <p:nvSpPr>
          <p:cNvPr id="80" name="Google Shape;80;p15"/>
          <p:cNvSpPr/>
          <p:nvPr/>
        </p:nvSpPr>
        <p:spPr>
          <a:xfrm>
            <a:off x="1348225" y="695250"/>
            <a:ext cx="6572100" cy="375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5"/>
          <p:cNvSpPr/>
          <p:nvPr/>
        </p:nvSpPr>
        <p:spPr>
          <a:xfrm rot="10800000">
            <a:off x="3133650" y="-22775"/>
            <a:ext cx="2876700" cy="1295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5"/>
          <p:cNvSpPr txBox="1">
            <a:spLocks noGrp="1"/>
          </p:cNvSpPr>
          <p:nvPr>
            <p:ph type="body" idx="1"/>
          </p:nvPr>
        </p:nvSpPr>
        <p:spPr>
          <a:xfrm>
            <a:off x="2517475" y="2351960"/>
            <a:ext cx="4109100" cy="14841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marL="914400" lvl="1" indent="-298450" algn="just" rtl="0">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marL="1371600" lvl="2"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marL="1828800" lvl="3"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marL="2286000" lvl="4"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marL="2743200" lvl="5"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marL="3200400" lvl="6"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marL="3657600" lvl="7"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marL="4114800" lvl="8" indent="-298450" algn="just" rtl="0">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a:endParaRPr/>
          </a:p>
        </p:txBody>
      </p:sp>
      <p:sp>
        <p:nvSpPr>
          <p:cNvPr id="83" name="Google Shape;83;p15"/>
          <p:cNvSpPr txBox="1">
            <a:spLocks noGrp="1"/>
          </p:cNvSpPr>
          <p:nvPr>
            <p:ph type="title"/>
          </p:nvPr>
        </p:nvSpPr>
        <p:spPr>
          <a:xfrm>
            <a:off x="1687950" y="15213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CUSTOM_26">
    <p:bg>
      <p:bgPr>
        <a:solidFill>
          <a:schemeClr val="accent5"/>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10" name="Google Shape;110;p19"/>
          <p:cNvSpPr txBox="1">
            <a:spLocks noGrp="1"/>
          </p:cNvSpPr>
          <p:nvPr>
            <p:ph type="subTitle" idx="1"/>
          </p:nvPr>
        </p:nvSpPr>
        <p:spPr>
          <a:xfrm>
            <a:off x="1742675"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19"/>
          <p:cNvSpPr txBox="1">
            <a:spLocks noGrp="1"/>
          </p:cNvSpPr>
          <p:nvPr>
            <p:ph type="subTitle" idx="2"/>
          </p:nvPr>
        </p:nvSpPr>
        <p:spPr>
          <a:xfrm>
            <a:off x="5021770"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2" name="Google Shape;112;p19"/>
          <p:cNvSpPr txBox="1">
            <a:spLocks noGrp="1"/>
          </p:cNvSpPr>
          <p:nvPr>
            <p:ph type="title" idx="3"/>
          </p:nvPr>
        </p:nvSpPr>
        <p:spPr>
          <a:xfrm>
            <a:off x="1865338"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3" name="Google Shape;113;p19"/>
          <p:cNvSpPr txBox="1">
            <a:spLocks noGrp="1"/>
          </p:cNvSpPr>
          <p:nvPr>
            <p:ph type="title" idx="4"/>
          </p:nvPr>
        </p:nvSpPr>
        <p:spPr>
          <a:xfrm>
            <a:off x="5144462"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4" name="Google Shape;114;p19"/>
          <p:cNvSpPr/>
          <p:nvPr/>
        </p:nvSpPr>
        <p:spPr>
          <a:xfrm rot="10800000" flipH="1">
            <a:off x="0" y="-36200"/>
            <a:ext cx="2292600" cy="2084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19"/>
          <p:cNvSpPr/>
          <p:nvPr/>
        </p:nvSpPr>
        <p:spPr>
          <a:xfrm>
            <a:off x="6053100" y="30648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59" r:id="rId5"/>
    <p:sldLayoutId id="2147483660" r:id="rId6"/>
    <p:sldLayoutId id="2147483661"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ostburg.edu/information-technology/Training/kualitraining.php#EarnMinCourse" TargetMode="External"/><Relationship Id="rId7" Type="http://schemas.openxmlformats.org/officeDocument/2006/relationships/hyperlink" Target="https://www.frostburg.edu/information-technology/Training/kualitraining.php#MultiplePrerequisites" TargetMode="External"/><Relationship Id="rId2" Type="http://schemas.openxmlformats.org/officeDocument/2006/relationships/hyperlink" Target="https://www.frostburg.edu/information-technology/Training/kualitraining.php#CompleteCourse" TargetMode="External"/><Relationship Id="rId1" Type="http://schemas.openxmlformats.org/officeDocument/2006/relationships/slideLayout" Target="../slideLayouts/slideLayout2.xml"/><Relationship Id="rId6" Type="http://schemas.openxmlformats.org/officeDocument/2006/relationships/hyperlink" Target="https://www.frostburg.edu/information-technology/Training/kualitraining.php#MathLevel" TargetMode="External"/><Relationship Id="rId5" Type="http://schemas.openxmlformats.org/officeDocument/2006/relationships/hyperlink" Target="https://www.frostburg.edu/information-technology/Training/kualitraining.php#SpecialPermission" TargetMode="External"/><Relationship Id="rId4" Type="http://schemas.openxmlformats.org/officeDocument/2006/relationships/hyperlink" Target="https://www.frostburg.edu/information-technology/Training/kualitraining.php#Corequisi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ostburg.edu/information-technology/Training/kualitraining.php#completeallmult" TargetMode="External"/><Relationship Id="rId7" Type="http://schemas.openxmlformats.org/officeDocument/2006/relationships/hyperlink" Target="https://www.frostburg.edu/information-technology/Training/kualitraining.php#freeform" TargetMode="External"/><Relationship Id="rId2" Type="http://schemas.openxmlformats.org/officeDocument/2006/relationships/hyperlink" Target="https://www.frostburg.edu/information-technology/Training/kualitraining.php#completeall" TargetMode="External"/><Relationship Id="rId1" Type="http://schemas.openxmlformats.org/officeDocument/2006/relationships/slideLayout" Target="../slideLayouts/slideLayout2.xml"/><Relationship Id="rId6" Type="http://schemas.openxmlformats.org/officeDocument/2006/relationships/hyperlink" Target="https://www.frostburg.edu/information-technology/Training/kualitraining.php#earnminfreeform" TargetMode="External"/><Relationship Id="rId5" Type="http://schemas.openxmlformats.org/officeDocument/2006/relationships/hyperlink" Target="https://www.frostburg.edu/information-technology/Training/kualitraining.php#earnmin" TargetMode="External"/><Relationship Id="rId4" Type="http://schemas.openxmlformats.org/officeDocument/2006/relationships/hyperlink" Target="https://www.frostburg.edu/information-technology/Training/kualitraining.php#completemi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hyperlink" Target="https://frostburg-stg.kuali.co/catalog/student#/programs/rJNNd2lv_/rkUyqckPdd?bc=true&amp;bcCurrent=Accounting%20(Major)&amp;bcGroup=College%20of%20Business&amp;bcItemType=program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sindy@frostburg.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frostburg.edu/information-technology/Training/kualitraining.php#Programs" TargetMode="External"/><Relationship Id="rId3" Type="http://schemas.openxmlformats.org/officeDocument/2006/relationships/hyperlink" Target="https://www.frostburg.edu/information-technology/Training/kualitraining.php" TargetMode="External"/><Relationship Id="rId7" Type="http://schemas.openxmlformats.org/officeDocument/2006/relationships/hyperlink" Target="https://www.frostburg.edu/information-technology/Training/kualitraining.php#Courses" TargetMode="External"/><Relationship Id="rId2" Type="http://schemas.openxmlformats.org/officeDocument/2006/relationships/hyperlink" Target="https://www.frostburg.edu/information-" TargetMode="External"/><Relationship Id="rId1" Type="http://schemas.openxmlformats.org/officeDocument/2006/relationships/slideLayout" Target="../slideLayouts/slideLayout5.xml"/><Relationship Id="rId6" Type="http://schemas.openxmlformats.org/officeDocument/2006/relationships/hyperlink" Target="https://www.frostburg.edu/information-technology/Training/kualitraining.php#Workflow" TargetMode="External"/><Relationship Id="rId11" Type="http://schemas.openxmlformats.org/officeDocument/2006/relationships/hyperlink" Target="https://www.frostburg.edu/information-technology/Training/kualitraining.php#Agenda" TargetMode="External"/><Relationship Id="rId5" Type="http://schemas.openxmlformats.org/officeDocument/2006/relationships/hyperlink" Target="https://www.frostburg.edu/information-technology/Training/kualitraining.php#NavigatingKuali" TargetMode="External"/><Relationship Id="rId10" Type="http://schemas.openxmlformats.org/officeDocument/2006/relationships/hyperlink" Target="https://www.frostburg.edu/information-technology/Training/kualitraining.php#Reviewing" TargetMode="External"/><Relationship Id="rId4" Type="http://schemas.openxmlformats.org/officeDocument/2006/relationships/hyperlink" Target="https://frostburg-stg.kuali.co/" TargetMode="External"/><Relationship Id="rId9" Type="http://schemas.openxmlformats.org/officeDocument/2006/relationships/hyperlink" Target="https://www.frostburg.edu/information-technology/Training/kualitraining.php#Aud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Basic Kuali Training 101</a:t>
            </a:r>
            <a:endParaRPr dirty="0"/>
          </a:p>
        </p:txBody>
      </p:sp>
      <p:sp>
        <p:nvSpPr>
          <p:cNvPr id="227" name="Google Shape;227;p36"/>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August 19, 2021</a:t>
            </a:r>
            <a:endParaRPr dirty="0"/>
          </a:p>
        </p:txBody>
      </p:sp>
      <p:cxnSp>
        <p:nvCxnSpPr>
          <p:cNvPr id="228" name="Google Shape;228;p36"/>
          <p:cNvCxnSpPr/>
          <p:nvPr/>
        </p:nvCxnSpPr>
        <p:spPr>
          <a:xfrm>
            <a:off x="7402150" y="4016555"/>
            <a:ext cx="647100" cy="0"/>
          </a:xfrm>
          <a:prstGeom prst="straightConnector1">
            <a:avLst/>
          </a:prstGeom>
          <a:noFill/>
          <a:ln w="19050" cap="flat" cmpd="sng">
            <a:solidFill>
              <a:schemeClr val="lt1"/>
            </a:solidFill>
            <a:prstDash val="solid"/>
            <a:round/>
            <a:headEnd type="none" w="med" len="med"/>
            <a:tailEnd type="none" w="med" len="med"/>
          </a:ln>
        </p:spPr>
      </p:cxnSp>
      <p:cxnSp>
        <p:nvCxnSpPr>
          <p:cNvPr id="3" name="Straight Connector 2">
            <a:extLst>
              <a:ext uri="{FF2B5EF4-FFF2-40B4-BE49-F238E27FC236}">
                <a16:creationId xmlns:a16="http://schemas.microsoft.com/office/drawing/2014/main" id="{DC236E9F-0CC3-495F-BBA3-3715300F9DEB}"/>
              </a:ext>
            </a:extLst>
          </p:cNvPr>
          <p:cNvCxnSpPr>
            <a:cxnSpLocks/>
          </p:cNvCxnSpPr>
          <p:nvPr/>
        </p:nvCxnSpPr>
        <p:spPr>
          <a:xfrm>
            <a:off x="-75627" y="928150"/>
            <a:ext cx="2839453" cy="259882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sp>
        <p:nvSpPr>
          <p:cNvPr id="5" name="Isosceles Triangle 4">
            <a:extLst>
              <a:ext uri="{FF2B5EF4-FFF2-40B4-BE49-F238E27FC236}">
                <a16:creationId xmlns:a16="http://schemas.microsoft.com/office/drawing/2014/main" id="{8DE71537-C72C-4A6B-A17B-2CDBCC245C16}"/>
              </a:ext>
            </a:extLst>
          </p:cNvPr>
          <p:cNvSpPr/>
          <p:nvPr/>
        </p:nvSpPr>
        <p:spPr>
          <a:xfrm>
            <a:off x="1571147" y="3823953"/>
            <a:ext cx="3000853" cy="1508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C89A1-B60C-40E1-9452-EBB6C43FA760}"/>
              </a:ext>
            </a:extLst>
          </p:cNvPr>
          <p:cNvSpPr>
            <a:spLocks noGrp="1"/>
          </p:cNvSpPr>
          <p:nvPr>
            <p:ph type="body" idx="1"/>
          </p:nvPr>
        </p:nvSpPr>
        <p:spPr/>
        <p:txBody>
          <a:bodyPr/>
          <a:lstStyle/>
          <a:p>
            <a:pPr marL="133350" indent="0">
              <a:buNone/>
            </a:pPr>
            <a:r>
              <a:rPr lang="en-US" dirty="0"/>
              <a:t>Creating A New Course</a:t>
            </a:r>
          </a:p>
          <a:p>
            <a:pPr marL="133350" indent="0">
              <a:buNone/>
            </a:pPr>
            <a:r>
              <a:rPr lang="en-US" dirty="0"/>
              <a:t>	</a:t>
            </a:r>
          </a:p>
          <a:p>
            <a:pPr marL="133350" indent="0">
              <a:buNone/>
            </a:pPr>
            <a:r>
              <a:rPr lang="en-US" dirty="0"/>
              <a:t>	Select Course form the Left-Navigation 	and Click on “+ New Course”</a:t>
            </a:r>
          </a:p>
        </p:txBody>
      </p:sp>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p:txBody>
          <a:bodyPr/>
          <a:lstStyle/>
          <a:p>
            <a:r>
              <a:rPr lang="en-US" dirty="0"/>
              <a:t>COURSES</a:t>
            </a:r>
          </a:p>
        </p:txBody>
      </p:sp>
      <p:pic>
        <p:nvPicPr>
          <p:cNvPr id="4" name="Picture 2" descr="newcourse1.png">
            <a:extLst>
              <a:ext uri="{FF2B5EF4-FFF2-40B4-BE49-F238E27FC236}">
                <a16:creationId xmlns:a16="http://schemas.microsoft.com/office/drawing/2014/main" id="{CAB6EEE7-90AF-4371-933F-F3A92E570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846" y="3541419"/>
            <a:ext cx="2298308" cy="596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CEF9D9-54CB-4E77-A4D6-72E132B88D8C}"/>
              </a:ext>
            </a:extLst>
          </p:cNvPr>
          <p:cNvSpPr txBox="1"/>
          <p:nvPr/>
        </p:nvSpPr>
        <p:spPr>
          <a:xfrm>
            <a:off x="5548943" y="4717742"/>
            <a:ext cx="4572000" cy="307777"/>
          </a:xfrm>
          <a:prstGeom prst="rect">
            <a:avLst/>
          </a:prstGeom>
          <a:noFill/>
        </p:spPr>
        <p:txBody>
          <a:bodyPr wrap="square">
            <a:spAutoFit/>
          </a:bodyPr>
          <a:lstStyle/>
          <a:p>
            <a:r>
              <a:rPr lang="en-US" dirty="0">
                <a:latin typeface="Didact Gothic" panose="020B0604020202020204" charset="0"/>
              </a:rPr>
              <a:t>Note: Special Workflow for IDIS Course Topic</a:t>
            </a:r>
          </a:p>
        </p:txBody>
      </p:sp>
      <p:sp>
        <p:nvSpPr>
          <p:cNvPr id="8" name="Isosceles Triangle 7">
            <a:extLst>
              <a:ext uri="{FF2B5EF4-FFF2-40B4-BE49-F238E27FC236}">
                <a16:creationId xmlns:a16="http://schemas.microsoft.com/office/drawing/2014/main" id="{FC04A01C-3158-4BB3-A73F-0B6F1085B216}"/>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31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5" y="1424150"/>
            <a:ext cx="3308760" cy="3259800"/>
          </a:xfrm>
        </p:spPr>
        <p:txBody>
          <a:bodyPr/>
          <a:lstStyle/>
          <a:p>
            <a:pPr marL="514350" indent="-285750">
              <a:lnSpc>
                <a:spcPct val="90000"/>
              </a:lnSpc>
              <a:spcAft>
                <a:spcPts val="600"/>
              </a:spcAft>
              <a:buFont typeface="Wingdings" panose="05000000000000000000" pitchFamily="2" charset="2"/>
              <a:buChar char="§"/>
            </a:pPr>
            <a:r>
              <a:rPr lang="en-US" dirty="0"/>
              <a:t>New Subject Code - State Yes or No if a New Subject code is needed</a:t>
            </a:r>
          </a:p>
          <a:p>
            <a:pPr marL="514350" indent="-285750">
              <a:lnSpc>
                <a:spcPct val="90000"/>
              </a:lnSpc>
              <a:spcAft>
                <a:spcPts val="600"/>
              </a:spcAft>
              <a:buFont typeface="Wingdings" panose="05000000000000000000" pitchFamily="2" charset="2"/>
              <a:buChar char="§"/>
            </a:pPr>
            <a:r>
              <a:rPr lang="en-US" dirty="0"/>
              <a:t>Implementation Date - Date on which the course will be official</a:t>
            </a:r>
          </a:p>
          <a:p>
            <a:pPr marL="514350" indent="-285750">
              <a:lnSpc>
                <a:spcPct val="90000"/>
              </a:lnSpc>
              <a:spcAft>
                <a:spcPts val="600"/>
              </a:spcAft>
              <a:buFont typeface="Wingdings" panose="05000000000000000000" pitchFamily="2" charset="2"/>
              <a:buChar char="§"/>
            </a:pPr>
            <a:r>
              <a:rPr lang="en-US" dirty="0"/>
              <a:t>Detailed Description of the Proposed Action - Add additional information about the proposed course</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Request Information</a:t>
            </a:r>
          </a:p>
        </p:txBody>
      </p:sp>
      <p:pic>
        <p:nvPicPr>
          <p:cNvPr id="5" name="Picture 2">
            <a:extLst>
              <a:ext uri="{FF2B5EF4-FFF2-40B4-BE49-F238E27FC236}">
                <a16:creationId xmlns:a16="http://schemas.microsoft.com/office/drawing/2014/main" id="{CC736638-AB80-449E-9514-281A8E0961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578"/>
          <a:stretch/>
        </p:blipFill>
        <p:spPr bwMode="auto">
          <a:xfrm>
            <a:off x="4572000" y="1424150"/>
            <a:ext cx="3836355" cy="340945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3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272900"/>
            <a:ext cx="3384387" cy="3259800"/>
          </a:xfrm>
        </p:spPr>
        <p:txBody>
          <a:bodyPr/>
          <a:lstStyle/>
          <a:p>
            <a:pPr marL="514350" indent="-285750">
              <a:lnSpc>
                <a:spcPct val="90000"/>
              </a:lnSpc>
              <a:spcAft>
                <a:spcPts val="600"/>
              </a:spcAft>
              <a:buFont typeface="Wingdings" panose="05000000000000000000" pitchFamily="2" charset="2"/>
              <a:buChar char="§"/>
            </a:pPr>
            <a:r>
              <a:rPr lang="en-US" dirty="0"/>
              <a:t>Effective Date - Date on which the course will be first offered</a:t>
            </a:r>
          </a:p>
          <a:p>
            <a:pPr marL="514350" indent="-285750">
              <a:lnSpc>
                <a:spcPct val="90000"/>
              </a:lnSpc>
              <a:spcAft>
                <a:spcPts val="600"/>
              </a:spcAft>
              <a:buFont typeface="Wingdings" panose="05000000000000000000" pitchFamily="2" charset="2"/>
              <a:buChar char="§"/>
            </a:pPr>
            <a:r>
              <a:rPr lang="en-US" dirty="0"/>
              <a:t>Subject Code - Three- or four-letter code that relates to the department offering the course</a:t>
            </a:r>
          </a:p>
          <a:p>
            <a:pPr marL="514350" indent="-285750">
              <a:lnSpc>
                <a:spcPct val="90000"/>
              </a:lnSpc>
              <a:spcAft>
                <a:spcPts val="600"/>
              </a:spcAft>
              <a:buFont typeface="Wingdings" panose="05000000000000000000" pitchFamily="2" charset="2"/>
              <a:buChar char="§"/>
            </a:pPr>
            <a:r>
              <a:rPr lang="en-US" dirty="0"/>
              <a:t>Course Number - A number which a course is given based on the level of the course</a:t>
            </a:r>
          </a:p>
          <a:p>
            <a:pPr marL="514350" indent="-285750">
              <a:lnSpc>
                <a:spcPct val="90000"/>
              </a:lnSpc>
              <a:spcAft>
                <a:spcPts val="600"/>
              </a:spcAft>
              <a:buFont typeface="Wingdings" panose="05000000000000000000" pitchFamily="2" charset="2"/>
              <a:buChar char="§"/>
            </a:pPr>
            <a:r>
              <a:rPr lang="en-US" dirty="0"/>
              <a:t>Course Title - A short and general description of the subject matter covered</a:t>
            </a:r>
          </a:p>
          <a:p>
            <a:pPr marL="514350" indent="-285750">
              <a:lnSpc>
                <a:spcPct val="90000"/>
              </a:lnSpc>
              <a:spcAft>
                <a:spcPts val="600"/>
              </a:spcAft>
              <a:buFont typeface="Wingdings" panose="05000000000000000000" pitchFamily="2" charset="2"/>
              <a:buChar char="§"/>
            </a:pPr>
            <a:r>
              <a:rPr lang="en-US" dirty="0"/>
              <a:t>College - Select which college the course is associated with</a:t>
            </a:r>
          </a:p>
          <a:p>
            <a:pPr marL="514350" indent="-285750">
              <a:lnSpc>
                <a:spcPct val="90000"/>
              </a:lnSpc>
              <a:spcAft>
                <a:spcPts val="600"/>
              </a:spcAft>
              <a:buFont typeface="Wingdings" panose="05000000000000000000" pitchFamily="2" charset="2"/>
              <a:buChar char="§"/>
            </a:pPr>
            <a:r>
              <a:rPr lang="en-US" dirty="0"/>
              <a:t>Department - Select which department the course is associated with</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Course Information</a:t>
            </a:r>
          </a:p>
        </p:txBody>
      </p:sp>
      <p:pic>
        <p:nvPicPr>
          <p:cNvPr id="6" name="Picture 2">
            <a:extLst>
              <a:ext uri="{FF2B5EF4-FFF2-40B4-BE49-F238E27FC236}">
                <a16:creationId xmlns:a16="http://schemas.microsoft.com/office/drawing/2014/main" id="{A8264EE2-9E9C-4A81-A5BE-07D422812B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7611" y="1750609"/>
            <a:ext cx="5768100" cy="240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2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355400"/>
            <a:ext cx="3790024" cy="3259800"/>
          </a:xfrm>
        </p:spPr>
        <p:txBody>
          <a:bodyPr/>
          <a:lstStyle/>
          <a:p>
            <a:pPr marL="514350" indent="-285750">
              <a:lnSpc>
                <a:spcPct val="90000"/>
              </a:lnSpc>
              <a:spcAft>
                <a:spcPts val="600"/>
              </a:spcAft>
              <a:buFont typeface="Wingdings" panose="05000000000000000000" pitchFamily="2" charset="2"/>
              <a:buChar char="§"/>
            </a:pPr>
            <a:r>
              <a:rPr lang="en-US" dirty="0"/>
              <a:t>Course Description - Brief description of the course in a few sentences</a:t>
            </a:r>
          </a:p>
          <a:p>
            <a:pPr marL="514350" indent="-285750">
              <a:lnSpc>
                <a:spcPct val="90000"/>
              </a:lnSpc>
              <a:spcAft>
                <a:spcPts val="600"/>
              </a:spcAft>
              <a:buFont typeface="Wingdings" panose="05000000000000000000" pitchFamily="2" charset="2"/>
              <a:buChar char="§"/>
            </a:pPr>
            <a:r>
              <a:rPr lang="en-US" dirty="0"/>
              <a:t>Academic Level - Select the level in which the course will be offered, such as Undergraduate or Graduate</a:t>
            </a:r>
          </a:p>
          <a:p>
            <a:pPr marL="514350" indent="-285750">
              <a:lnSpc>
                <a:spcPct val="90000"/>
              </a:lnSpc>
              <a:spcAft>
                <a:spcPts val="600"/>
              </a:spcAft>
              <a:buFont typeface="Wingdings" panose="05000000000000000000" pitchFamily="2" charset="2"/>
              <a:buChar char="§"/>
            </a:pPr>
            <a:r>
              <a:rPr lang="en-US" dirty="0"/>
              <a:t>Credits - Select between Fixed, Multiple, and Range</a:t>
            </a:r>
          </a:p>
          <a:p>
            <a:pPr marL="514350" indent="-285750">
              <a:lnSpc>
                <a:spcPct val="90000"/>
              </a:lnSpc>
              <a:spcAft>
                <a:spcPts val="600"/>
              </a:spcAft>
              <a:buFont typeface="Wingdings" panose="05000000000000000000" pitchFamily="2" charset="2"/>
              <a:buChar char="§"/>
            </a:pPr>
            <a:r>
              <a:rPr lang="en-US" dirty="0"/>
              <a:t>Course Frequency - Determine how often the course will be offered</a:t>
            </a:r>
          </a:p>
          <a:p>
            <a:pPr marL="514350" indent="-285750">
              <a:lnSpc>
                <a:spcPct val="90000"/>
              </a:lnSpc>
              <a:spcAft>
                <a:spcPts val="600"/>
              </a:spcAft>
              <a:buFont typeface="Wingdings" panose="05000000000000000000" pitchFamily="2" charset="2"/>
              <a:buChar char="§"/>
            </a:pPr>
            <a:r>
              <a:rPr lang="en-US" dirty="0"/>
              <a:t>Grading Convention - Select how the course will be graded</a:t>
            </a:r>
          </a:p>
          <a:p>
            <a:pPr marL="514350" indent="-285750">
              <a:lnSpc>
                <a:spcPct val="90000"/>
              </a:lnSpc>
              <a:spcAft>
                <a:spcPts val="600"/>
              </a:spcAft>
              <a:buFont typeface="Wingdings" panose="05000000000000000000" pitchFamily="2" charset="2"/>
              <a:buChar char="§"/>
            </a:pPr>
            <a:r>
              <a:rPr lang="en-US" dirty="0"/>
              <a:t>Course Components - The type of instruction given, i.e. LEC, LAB, SEM, etc.</a:t>
            </a:r>
          </a:p>
          <a:p>
            <a:pPr marL="514350" indent="-285750">
              <a:lnSpc>
                <a:spcPct val="90000"/>
              </a:lnSpc>
              <a:spcAft>
                <a:spcPts val="600"/>
              </a:spcAft>
              <a:buFont typeface="Wingdings" panose="05000000000000000000" pitchFamily="2" charset="2"/>
              <a:buChar char="§"/>
            </a:pPr>
            <a:r>
              <a:rPr lang="en-US" dirty="0"/>
              <a:t>Is the course repeatable for credits? - Select Yes or No to answer this question</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Course Information</a:t>
            </a:r>
          </a:p>
        </p:txBody>
      </p:sp>
      <p:pic>
        <p:nvPicPr>
          <p:cNvPr id="5" name="Picture 2">
            <a:extLst>
              <a:ext uri="{FF2B5EF4-FFF2-40B4-BE49-F238E27FC236}">
                <a16:creationId xmlns:a16="http://schemas.microsoft.com/office/drawing/2014/main" id="{6E81AA8F-6324-4911-8B85-8AD37FACF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0754" y="1424150"/>
            <a:ext cx="5768101" cy="329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1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3790024" cy="3259800"/>
          </a:xfrm>
        </p:spPr>
        <p:txBody>
          <a:bodyPr/>
          <a:lstStyle/>
          <a:p>
            <a:pPr marL="228600" indent="0">
              <a:lnSpc>
                <a:spcPct val="90000"/>
              </a:lnSpc>
              <a:spcAft>
                <a:spcPts val="600"/>
              </a:spcAft>
              <a:buNone/>
            </a:pPr>
            <a:r>
              <a:rPr lang="en-US" sz="1400" b="0" i="0" dirty="0">
                <a:effectLst/>
              </a:rPr>
              <a:t>Add any courses or requirements the student must complete prior to registering for the new course. </a:t>
            </a:r>
          </a:p>
          <a:p>
            <a:pPr indent="-228600">
              <a:lnSpc>
                <a:spcPct val="90000"/>
              </a:lnSpc>
              <a:spcAft>
                <a:spcPts val="600"/>
              </a:spcAft>
              <a:buFont typeface="Arial" panose="020B0604020202020204" pitchFamily="34" charset="0"/>
              <a:buChar char="•"/>
            </a:pPr>
            <a:endParaRPr lang="en-US" sz="1400" b="0" i="0" dirty="0">
              <a:effectLst/>
            </a:endParaRPr>
          </a:p>
          <a:p>
            <a:pPr marL="228600" indent="0">
              <a:lnSpc>
                <a:spcPct val="90000"/>
              </a:lnSpc>
              <a:spcAft>
                <a:spcPts val="600"/>
              </a:spcAft>
              <a:buNone/>
            </a:pPr>
            <a:r>
              <a:rPr lang="en-US" sz="1400" b="0" i="0" dirty="0">
                <a:effectLst/>
              </a:rPr>
              <a:t>Any information entered in this section can be seen by the student to inform them.</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Prerequisites</a:t>
            </a:r>
          </a:p>
        </p:txBody>
      </p:sp>
      <p:sp>
        <p:nvSpPr>
          <p:cNvPr id="6" name="Text Placeholder 1">
            <a:extLst>
              <a:ext uri="{FF2B5EF4-FFF2-40B4-BE49-F238E27FC236}">
                <a16:creationId xmlns:a16="http://schemas.microsoft.com/office/drawing/2014/main" id="{05F96E1D-BACD-41C4-869A-13BFAA7DBAE7}"/>
              </a:ext>
            </a:extLst>
          </p:cNvPr>
          <p:cNvSpPr txBox="1">
            <a:spLocks/>
          </p:cNvSpPr>
          <p:nvPr/>
        </p:nvSpPr>
        <p:spPr>
          <a:xfrm>
            <a:off x="4503248" y="1424150"/>
            <a:ext cx="3790024" cy="32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50800" lvl="0"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0" indent="0">
              <a:buNone/>
            </a:pPr>
            <a:r>
              <a:rPr lang="en-US" dirty="0"/>
              <a:t>Examples of Prerequisites</a:t>
            </a:r>
          </a:p>
          <a:p>
            <a:pPr marL="0"/>
            <a:endParaRPr lang="en-US" sz="2000" dirty="0"/>
          </a:p>
          <a:p>
            <a:pPr lvl="1">
              <a:buFont typeface="Wingdings" panose="05000000000000000000" pitchFamily="2" charset="2"/>
              <a:buChar char="§"/>
            </a:pPr>
            <a:r>
              <a:rPr lang="en-US" dirty="0">
                <a:hlinkClick r:id="rId2"/>
              </a:rPr>
              <a:t>Complete a Course</a:t>
            </a:r>
            <a:endParaRPr lang="en-US" dirty="0"/>
          </a:p>
          <a:p>
            <a:pPr lvl="1">
              <a:buFont typeface="Wingdings" panose="05000000000000000000" pitchFamily="2" charset="2"/>
              <a:buChar char="§"/>
            </a:pPr>
            <a:r>
              <a:rPr lang="en-US" dirty="0">
                <a:hlinkClick r:id="rId3"/>
              </a:rPr>
              <a:t>Earn a Minimum Grade in a Course</a:t>
            </a:r>
            <a:endParaRPr lang="en-US" dirty="0"/>
          </a:p>
          <a:p>
            <a:pPr lvl="1">
              <a:buFont typeface="Wingdings" panose="05000000000000000000" pitchFamily="2" charset="2"/>
              <a:buChar char="§"/>
            </a:pPr>
            <a:r>
              <a:rPr lang="en-US" dirty="0">
                <a:hlinkClick r:id="rId4"/>
              </a:rPr>
              <a:t>Corequisite</a:t>
            </a:r>
            <a:endParaRPr lang="en-US" dirty="0"/>
          </a:p>
          <a:p>
            <a:pPr lvl="1">
              <a:buFont typeface="Wingdings" panose="05000000000000000000" pitchFamily="2" charset="2"/>
              <a:buChar char="§"/>
            </a:pPr>
            <a:r>
              <a:rPr lang="en-US" dirty="0">
                <a:hlinkClick r:id="rId5"/>
              </a:rPr>
              <a:t>Special Permission</a:t>
            </a:r>
            <a:r>
              <a:rPr lang="en-US" dirty="0"/>
              <a:t> </a:t>
            </a:r>
          </a:p>
          <a:p>
            <a:pPr lvl="1">
              <a:buFont typeface="Wingdings" panose="05000000000000000000" pitchFamily="2" charset="2"/>
              <a:buChar char="§"/>
            </a:pPr>
            <a:r>
              <a:rPr lang="en-US" dirty="0">
                <a:hlinkClick r:id="rId6"/>
              </a:rPr>
              <a:t>Math Level</a:t>
            </a:r>
            <a:r>
              <a:rPr lang="en-US" dirty="0"/>
              <a:t> </a:t>
            </a:r>
          </a:p>
          <a:p>
            <a:pPr lvl="1">
              <a:buFont typeface="Wingdings" panose="05000000000000000000" pitchFamily="2" charset="2"/>
              <a:buChar char="§"/>
            </a:pPr>
            <a:r>
              <a:rPr lang="en-US" dirty="0">
                <a:hlinkClick r:id="rId7"/>
              </a:rPr>
              <a:t>Multiple Prerequisites</a:t>
            </a:r>
            <a:endParaRPr lang="en-US" dirty="0"/>
          </a:p>
          <a:p>
            <a:endParaRPr lang="en-US" dirty="0"/>
          </a:p>
        </p:txBody>
      </p:sp>
    </p:spTree>
    <p:extLst>
      <p:ext uri="{BB962C8B-B14F-4D97-AF65-F5344CB8AC3E}">
        <p14:creationId xmlns:p14="http://schemas.microsoft.com/office/powerpoint/2010/main" val="203424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Prerequisites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50"/>
            <a:ext cx="2743200" cy="308700"/>
          </a:xfrm>
        </p:spPr>
        <p:txBody>
          <a:bodyPr/>
          <a:lstStyle/>
          <a:p>
            <a:r>
              <a:rPr lang="en-US" dirty="0"/>
              <a:t>Complete a Course</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7" y="1325950"/>
            <a:ext cx="2743200" cy="571602"/>
          </a:xfrm>
        </p:spPr>
        <p:txBody>
          <a:bodyPr/>
          <a:lstStyle/>
          <a:p>
            <a:r>
              <a:rPr lang="en-US" dirty="0"/>
              <a:t>Earn a Minimum Grade In a Course</a:t>
            </a:r>
          </a:p>
        </p:txBody>
      </p:sp>
      <p:pic>
        <p:nvPicPr>
          <p:cNvPr id="7" name="Picture 2">
            <a:extLst>
              <a:ext uri="{FF2B5EF4-FFF2-40B4-BE49-F238E27FC236}">
                <a16:creationId xmlns:a16="http://schemas.microsoft.com/office/drawing/2014/main" id="{8B61275E-0B78-436C-A2D0-FCDD0069E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4" y="2057207"/>
            <a:ext cx="2966078" cy="495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CF8E837-EE65-40C2-AA48-83ACC2B50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74" y="2540324"/>
            <a:ext cx="3743727" cy="869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192CE29-4F28-4F24-AFCA-A4EC00DB6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70" y="2057207"/>
            <a:ext cx="3034896" cy="523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24CD52BC-BFDD-48FC-9127-1433ABAEB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970" y="2567852"/>
            <a:ext cx="4036390" cy="8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0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Prerequisites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50"/>
            <a:ext cx="2743200" cy="308700"/>
          </a:xfrm>
        </p:spPr>
        <p:txBody>
          <a:bodyPr/>
          <a:lstStyle/>
          <a:p>
            <a:r>
              <a:rPr lang="en-US" dirty="0"/>
              <a:t>Corequisite</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7" y="1325950"/>
            <a:ext cx="2743200" cy="308700"/>
          </a:xfrm>
        </p:spPr>
        <p:txBody>
          <a:bodyPr/>
          <a:lstStyle/>
          <a:p>
            <a:r>
              <a:rPr lang="en-US" dirty="0"/>
              <a:t>Special Permission</a:t>
            </a:r>
          </a:p>
        </p:txBody>
      </p:sp>
      <p:pic>
        <p:nvPicPr>
          <p:cNvPr id="11" name="Picture 2">
            <a:extLst>
              <a:ext uri="{FF2B5EF4-FFF2-40B4-BE49-F238E27FC236}">
                <a16:creationId xmlns:a16="http://schemas.microsoft.com/office/drawing/2014/main" id="{038B4E7A-1954-4F7F-BDD6-CDBCE8816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4" y="2057207"/>
            <a:ext cx="3446961" cy="4905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C4EAEAB-2C80-44E4-B1FD-0FAD9544F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60" y="2547736"/>
            <a:ext cx="3465875" cy="11024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BD326D96-9F6F-44A9-B1D6-E825CB747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6" y="2055472"/>
            <a:ext cx="3734157" cy="3922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A6D96F2A-3952-4191-BCB5-9821EA748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325" y="2415729"/>
            <a:ext cx="4379100" cy="9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7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Prerequisites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50"/>
            <a:ext cx="2743200" cy="308700"/>
          </a:xfrm>
        </p:spPr>
        <p:txBody>
          <a:bodyPr/>
          <a:lstStyle/>
          <a:p>
            <a:r>
              <a:rPr lang="en-US" dirty="0"/>
              <a:t>Math Level</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7" y="1325950"/>
            <a:ext cx="2743200" cy="528600"/>
          </a:xfrm>
        </p:spPr>
        <p:txBody>
          <a:bodyPr/>
          <a:lstStyle/>
          <a:p>
            <a:r>
              <a:rPr lang="en-US" dirty="0"/>
              <a:t>Multiple Prerequisites</a:t>
            </a:r>
          </a:p>
        </p:txBody>
      </p:sp>
      <p:pic>
        <p:nvPicPr>
          <p:cNvPr id="10" name="Picture 4">
            <a:extLst>
              <a:ext uri="{FF2B5EF4-FFF2-40B4-BE49-F238E27FC236}">
                <a16:creationId xmlns:a16="http://schemas.microsoft.com/office/drawing/2014/main" id="{3F6289BC-89A6-4D7C-9B9F-555809890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61" y="2055066"/>
            <a:ext cx="3853140" cy="2731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3F58AE-D375-426E-94C2-933806C8F077}"/>
              </a:ext>
            </a:extLst>
          </p:cNvPr>
          <p:cNvPicPr>
            <a:picLocks noChangeAspect="1"/>
          </p:cNvPicPr>
          <p:nvPr/>
        </p:nvPicPr>
        <p:blipFill>
          <a:blip r:embed="rId3"/>
          <a:stretch>
            <a:fillRect/>
          </a:stretch>
        </p:blipFill>
        <p:spPr>
          <a:xfrm>
            <a:off x="718861" y="2329038"/>
            <a:ext cx="3921891" cy="803165"/>
          </a:xfrm>
          <a:prstGeom prst="rect">
            <a:avLst/>
          </a:prstGeom>
        </p:spPr>
      </p:pic>
      <p:pic>
        <p:nvPicPr>
          <p:cNvPr id="15" name="Picture 8">
            <a:extLst>
              <a:ext uri="{FF2B5EF4-FFF2-40B4-BE49-F238E27FC236}">
                <a16:creationId xmlns:a16="http://schemas.microsoft.com/office/drawing/2014/main" id="{613CA6B0-F7FC-4E9E-9436-E89FDE4CD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28" y="2054595"/>
            <a:ext cx="2612776" cy="9605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a:extLst>
              <a:ext uri="{FF2B5EF4-FFF2-40B4-BE49-F238E27FC236}">
                <a16:creationId xmlns:a16="http://schemas.microsoft.com/office/drawing/2014/main" id="{8D9C1643-3405-483A-A737-8F10AF127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927" y="3005952"/>
            <a:ext cx="3100915" cy="207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2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6656978" cy="3259800"/>
          </a:xfrm>
        </p:spPr>
        <p:txBody>
          <a:bodyPr/>
          <a:lstStyle/>
          <a:p>
            <a:pPr marL="228600" indent="0">
              <a:lnSpc>
                <a:spcPct val="90000"/>
              </a:lnSpc>
              <a:spcAft>
                <a:spcPts val="600"/>
              </a:spcAft>
              <a:buNone/>
            </a:pPr>
            <a:r>
              <a:rPr lang="en-US" dirty="0"/>
              <a:t>Upload any additional files that relate to the new course such as a syllabus or collegial correspondence.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Supporting Documentation</a:t>
            </a:r>
          </a:p>
        </p:txBody>
      </p:sp>
      <p:pic>
        <p:nvPicPr>
          <p:cNvPr id="4" name="Picture 3">
            <a:extLst>
              <a:ext uri="{FF2B5EF4-FFF2-40B4-BE49-F238E27FC236}">
                <a16:creationId xmlns:a16="http://schemas.microsoft.com/office/drawing/2014/main" id="{E14C7C55-A95D-4264-AFFF-58A26872E2BD}"/>
              </a:ext>
            </a:extLst>
          </p:cNvPr>
          <p:cNvPicPr>
            <a:picLocks noChangeAspect="1"/>
          </p:cNvPicPr>
          <p:nvPr/>
        </p:nvPicPr>
        <p:blipFill>
          <a:blip r:embed="rId2"/>
          <a:stretch>
            <a:fillRect/>
          </a:stretch>
        </p:blipFill>
        <p:spPr>
          <a:xfrm>
            <a:off x="713224" y="2508038"/>
            <a:ext cx="6578154" cy="1639966"/>
          </a:xfrm>
          <a:prstGeom prst="rect">
            <a:avLst/>
          </a:prstGeom>
        </p:spPr>
      </p:pic>
    </p:spTree>
    <p:extLst>
      <p:ext uri="{BB962C8B-B14F-4D97-AF65-F5344CB8AC3E}">
        <p14:creationId xmlns:p14="http://schemas.microsoft.com/office/powerpoint/2010/main" val="65018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r>
              <a:rPr lang="en-US" dirty="0"/>
              <a:t>Once the proposal is complete, click "Leave Edit Mode"</a:t>
            </a:r>
          </a:p>
          <a:p>
            <a:pPr marL="228600" indent="0">
              <a:lnSpc>
                <a:spcPct val="90000"/>
              </a:lnSpc>
              <a:spcAft>
                <a:spcPts val="600"/>
              </a:spcAft>
              <a:buNone/>
            </a:pPr>
            <a:r>
              <a:rPr lang="en-US" dirty="0"/>
              <a:t>Then click the "Submit for Approval" or other options</a:t>
            </a:r>
          </a:p>
          <a:p>
            <a:pPr marL="971550" lvl="1" indent="-285750">
              <a:lnSpc>
                <a:spcPct val="90000"/>
              </a:lnSpc>
              <a:spcAft>
                <a:spcPts val="600"/>
              </a:spcAft>
              <a:buFont typeface="Wingdings" panose="05000000000000000000" pitchFamily="2" charset="2"/>
              <a:buChar char="§"/>
            </a:pPr>
            <a:r>
              <a:rPr lang="en-US" dirty="0"/>
              <a:t>Submit for Approval - Starts the first step of the Workflow for Course Proposal.</a:t>
            </a:r>
          </a:p>
          <a:p>
            <a:pPr marL="971550" lvl="1" indent="-285750">
              <a:lnSpc>
                <a:spcPct val="90000"/>
              </a:lnSpc>
              <a:spcAft>
                <a:spcPts val="600"/>
              </a:spcAft>
              <a:buFont typeface="Wingdings" panose="05000000000000000000" pitchFamily="2" charset="2"/>
              <a:buChar char="§"/>
            </a:pPr>
            <a:r>
              <a:rPr lang="en-US" dirty="0"/>
              <a:t>Edit - Goes back to the proposal for additional changes</a:t>
            </a:r>
          </a:p>
          <a:p>
            <a:pPr marL="971550" lvl="1" indent="-285750">
              <a:lnSpc>
                <a:spcPct val="90000"/>
              </a:lnSpc>
              <a:spcAft>
                <a:spcPts val="600"/>
              </a:spcAft>
              <a:buFont typeface="Wingdings" panose="05000000000000000000" pitchFamily="2" charset="2"/>
              <a:buChar char="§"/>
            </a:pPr>
            <a:r>
              <a:rPr lang="en-US" dirty="0"/>
              <a:t>Delete Proposal - Deletes the draft of the proposal</a:t>
            </a:r>
          </a:p>
          <a:p>
            <a:pPr marL="971550" lvl="1" indent="-285750">
              <a:lnSpc>
                <a:spcPct val="90000"/>
              </a:lnSpc>
              <a:spcAft>
                <a:spcPts val="600"/>
              </a:spcAft>
              <a:buFont typeface="Wingdings" panose="05000000000000000000" pitchFamily="2" charset="2"/>
              <a:buChar char="§"/>
            </a:pPr>
            <a:r>
              <a:rPr lang="en-US" dirty="0"/>
              <a:t>Sharing - Allows you to send your proposal to others at the university for additional review</a:t>
            </a:r>
          </a:p>
          <a:p>
            <a:pPr marL="971550" lvl="1" indent="-285750">
              <a:lnSpc>
                <a:spcPct val="90000"/>
              </a:lnSpc>
              <a:spcAft>
                <a:spcPts val="600"/>
              </a:spcAft>
              <a:buFont typeface="Wingdings" panose="05000000000000000000" pitchFamily="2" charset="2"/>
              <a:buChar char="§"/>
            </a:pPr>
            <a:r>
              <a:rPr lang="en-US" dirty="0"/>
              <a:t>Print - Allows you to print the proposal</a:t>
            </a:r>
          </a:p>
          <a:p>
            <a:pPr marL="971550" lvl="1" indent="-285750">
              <a:lnSpc>
                <a:spcPct val="90000"/>
              </a:lnSpc>
              <a:spcAft>
                <a:spcPts val="600"/>
              </a:spcAft>
              <a:buFont typeface="Wingdings" panose="05000000000000000000" pitchFamily="2" charset="2"/>
              <a:buChar char="§"/>
            </a:pPr>
            <a:r>
              <a:rPr lang="en-US" dirty="0"/>
              <a:t>Audit Log - Summary of proposal changes</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Submit Proposal</a:t>
            </a:r>
          </a:p>
        </p:txBody>
      </p:sp>
      <p:pic>
        <p:nvPicPr>
          <p:cNvPr id="5" name="Picture 2">
            <a:extLst>
              <a:ext uri="{FF2B5EF4-FFF2-40B4-BE49-F238E27FC236}">
                <a16:creationId xmlns:a16="http://schemas.microsoft.com/office/drawing/2014/main" id="{E2CEAD9B-A881-4AA1-B6FE-0F9B3F94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95" y="1424151"/>
            <a:ext cx="1656920" cy="552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460C5C7-3AFE-42C1-ACA9-6095BBA01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394" y="2027801"/>
            <a:ext cx="2109127" cy="274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85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FE75-F74B-4C62-9AA4-322FDD9ECCAE}"/>
              </a:ext>
            </a:extLst>
          </p:cNvPr>
          <p:cNvSpPr>
            <a:spLocks noGrp="1"/>
          </p:cNvSpPr>
          <p:nvPr>
            <p:ph type="body" idx="1"/>
          </p:nvPr>
        </p:nvSpPr>
        <p:spPr/>
        <p:txBody>
          <a:bodyPr/>
          <a:lstStyle/>
          <a:p>
            <a:r>
              <a:rPr lang="en-US" dirty="0"/>
              <a:t>Awarded RFP to Kuali 2020</a:t>
            </a:r>
          </a:p>
          <a:p>
            <a:r>
              <a:rPr lang="en-US" dirty="0"/>
              <a:t>FSU Team Formed to build workflow and forms to replicate our existing workflow structure.</a:t>
            </a:r>
          </a:p>
          <a:p>
            <a:pPr lvl="1"/>
            <a:r>
              <a:rPr lang="en-US" dirty="0"/>
              <a:t>Provost’s Office (Stephanie Sindy and Sara-Beth Bittinger)</a:t>
            </a:r>
          </a:p>
          <a:p>
            <a:pPr lvl="1"/>
            <a:r>
              <a:rPr lang="en-US" dirty="0"/>
              <a:t>Registrar’s Office (Jodi Ternent and Carol Cosner)</a:t>
            </a:r>
          </a:p>
          <a:p>
            <a:pPr lvl="1"/>
            <a:r>
              <a:rPr lang="en-US" dirty="0"/>
              <a:t>Faculty Senate (Ben Norris)</a:t>
            </a:r>
          </a:p>
          <a:p>
            <a:pPr lvl="1"/>
            <a:r>
              <a:rPr lang="en-US" dirty="0"/>
              <a:t>Graduate Services (Donna Yoder)</a:t>
            </a:r>
          </a:p>
          <a:p>
            <a:pPr lvl="1"/>
            <a:r>
              <a:rPr lang="en-US" dirty="0"/>
              <a:t>OIT (Lisa Cesnick, Joe Littley, Meghan Murphy)</a:t>
            </a:r>
          </a:p>
          <a:p>
            <a:pPr lvl="1"/>
            <a:r>
              <a:rPr lang="en-US" dirty="0"/>
              <a:t>Kuali Representatives (Shannon Resare and Terry)</a:t>
            </a:r>
          </a:p>
        </p:txBody>
      </p:sp>
      <p:sp>
        <p:nvSpPr>
          <p:cNvPr id="3" name="Title 2">
            <a:extLst>
              <a:ext uri="{FF2B5EF4-FFF2-40B4-BE49-F238E27FC236}">
                <a16:creationId xmlns:a16="http://schemas.microsoft.com/office/drawing/2014/main" id="{3DC93B12-F235-4B8E-BF0F-A62BBCA408E5}"/>
              </a:ext>
            </a:extLst>
          </p:cNvPr>
          <p:cNvSpPr>
            <a:spLocks noGrp="1"/>
          </p:cNvSpPr>
          <p:nvPr>
            <p:ph type="title"/>
          </p:nvPr>
        </p:nvSpPr>
        <p:spPr/>
        <p:txBody>
          <a:bodyPr/>
          <a:lstStyle/>
          <a:p>
            <a:r>
              <a:rPr lang="en-US" dirty="0"/>
              <a:t>FSU KUALI</a:t>
            </a:r>
          </a:p>
        </p:txBody>
      </p:sp>
    </p:spTree>
    <p:extLst>
      <p:ext uri="{BB962C8B-B14F-4D97-AF65-F5344CB8AC3E}">
        <p14:creationId xmlns:p14="http://schemas.microsoft.com/office/powerpoint/2010/main" val="388845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Type the name of the course you would like to propose changes to in the search bar. Click on the proposal in search results.</a:t>
            </a:r>
          </a:p>
          <a:p>
            <a:pPr marL="228600" indent="0">
              <a:lnSpc>
                <a:spcPct val="90000"/>
              </a:lnSpc>
              <a:spcAft>
                <a:spcPts val="600"/>
              </a:spcAft>
              <a:buNone/>
            </a:pPr>
            <a:endParaRPr lang="en-US" dirty="0"/>
          </a:p>
          <a:p>
            <a:pPr marL="228600" indent="0">
              <a:lnSpc>
                <a:spcPct val="90000"/>
              </a:lnSpc>
              <a:spcAft>
                <a:spcPts val="600"/>
              </a:spcAft>
              <a:buNone/>
            </a:pPr>
            <a:r>
              <a:rPr lang="en-US" dirty="0"/>
              <a:t>Click on Propose Changes. </a:t>
            </a:r>
          </a:p>
          <a:p>
            <a:pPr marL="228600" indent="0">
              <a:lnSpc>
                <a:spcPct val="90000"/>
              </a:lnSpc>
              <a:spcAft>
                <a:spcPts val="600"/>
              </a:spcAft>
              <a:buNone/>
            </a:pPr>
            <a:endParaRPr lang="en-US" dirty="0"/>
          </a:p>
          <a:p>
            <a:pPr marL="228600" indent="0">
              <a:lnSpc>
                <a:spcPct val="90000"/>
              </a:lnSpc>
              <a:spcAft>
                <a:spcPts val="600"/>
              </a:spcAft>
              <a:buNone/>
            </a:pPr>
            <a:r>
              <a:rPr lang="en-US" dirty="0"/>
              <a:t>Select the Change Type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Proposing Changes to an Existing Course</a:t>
            </a:r>
          </a:p>
        </p:txBody>
      </p:sp>
      <p:pic>
        <p:nvPicPr>
          <p:cNvPr id="7" name="Picture 6">
            <a:extLst>
              <a:ext uri="{FF2B5EF4-FFF2-40B4-BE49-F238E27FC236}">
                <a16:creationId xmlns:a16="http://schemas.microsoft.com/office/drawing/2014/main" id="{E016DF74-1EB0-44D8-81A3-48D42E2F5C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9026" y="3741233"/>
            <a:ext cx="3206570" cy="9427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7CE995F-983E-4A6B-A086-5129E4264E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9026" y="1181989"/>
            <a:ext cx="3206563" cy="710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217BA4A4-A65C-45AA-9D4C-017290B305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09026" y="2015097"/>
            <a:ext cx="2308050" cy="160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0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Status</a:t>
            </a:r>
          </a:p>
          <a:p>
            <a:pPr marL="514350" indent="-285750">
              <a:lnSpc>
                <a:spcPct val="90000"/>
              </a:lnSpc>
              <a:spcAft>
                <a:spcPts val="600"/>
              </a:spcAft>
              <a:buFont typeface="Wingdings" panose="05000000000000000000" pitchFamily="2" charset="2"/>
              <a:buChar char="§"/>
            </a:pPr>
            <a:r>
              <a:rPr lang="en-US" dirty="0"/>
              <a:t>There are two options to make a course which are Active and Retired. </a:t>
            </a:r>
          </a:p>
          <a:p>
            <a:pPr marL="514350" indent="-285750">
              <a:lnSpc>
                <a:spcPct val="90000"/>
              </a:lnSpc>
              <a:spcAft>
                <a:spcPts val="600"/>
              </a:spcAft>
              <a:buFont typeface="Wingdings" panose="05000000000000000000" pitchFamily="2" charset="2"/>
              <a:buChar char="§"/>
            </a:pPr>
            <a:r>
              <a:rPr lang="en-US" dirty="0"/>
              <a:t>Retired will remove the course from the catalog and it cannot be scheduled. </a:t>
            </a:r>
          </a:p>
          <a:p>
            <a:pPr marL="228600" indent="0">
              <a:lnSpc>
                <a:spcPct val="90000"/>
              </a:lnSpc>
              <a:spcAft>
                <a:spcPts val="600"/>
              </a:spcAft>
              <a:buNone/>
            </a:pPr>
            <a:endParaRPr lang="en-US" dirty="0"/>
          </a:p>
          <a:p>
            <a:pPr marL="228600" indent="0">
              <a:lnSpc>
                <a:spcPct val="90000"/>
              </a:lnSpc>
              <a:spcAft>
                <a:spcPts val="600"/>
              </a:spcAft>
              <a:buNone/>
            </a:pPr>
            <a:r>
              <a:rPr lang="en-US" dirty="0"/>
              <a:t>Identify the semester in which you wish for the change to take effect. (Not the semester you are proposing the change)</a:t>
            </a:r>
          </a:p>
          <a:p>
            <a:pPr marL="228600" indent="0">
              <a:lnSpc>
                <a:spcPct val="90000"/>
              </a:lnSpc>
              <a:spcAft>
                <a:spcPts val="600"/>
              </a:spcAft>
              <a:buNone/>
            </a:pPr>
            <a:endParaRPr lang="en-US" dirty="0"/>
          </a:p>
          <a:p>
            <a:pPr marL="228600" indent="0">
              <a:lnSpc>
                <a:spcPct val="90000"/>
              </a:lnSpc>
              <a:spcAft>
                <a:spcPts val="600"/>
              </a:spcAft>
              <a:buNone/>
            </a:pPr>
            <a:r>
              <a:rPr lang="en-US" dirty="0"/>
              <a:t>Give a detailed description of the change in the proposal being created. In this section, specify all of the changes that you are making and the rationale for why these changes need to occur.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Proposing Changes to an Existing Course</a:t>
            </a:r>
          </a:p>
        </p:txBody>
      </p:sp>
      <p:pic>
        <p:nvPicPr>
          <p:cNvPr id="10" name="Picture 4">
            <a:extLst>
              <a:ext uri="{FF2B5EF4-FFF2-40B4-BE49-F238E27FC236}">
                <a16:creationId xmlns:a16="http://schemas.microsoft.com/office/drawing/2014/main" id="{E26AB05A-89FB-4C2C-B929-40F25EEAF0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45"/>
          <a:stretch/>
        </p:blipFill>
        <p:spPr bwMode="auto">
          <a:xfrm>
            <a:off x="5266394" y="3054050"/>
            <a:ext cx="3739090" cy="1630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F23BDDD-F5C1-4953-9867-E01AD958C7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6394" y="1611509"/>
            <a:ext cx="3739090" cy="125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3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C89A1-B60C-40E1-9452-EBB6C43FA760}"/>
              </a:ext>
            </a:extLst>
          </p:cNvPr>
          <p:cNvSpPr>
            <a:spLocks noGrp="1"/>
          </p:cNvSpPr>
          <p:nvPr>
            <p:ph type="body" idx="1"/>
          </p:nvPr>
        </p:nvSpPr>
        <p:spPr/>
        <p:txBody>
          <a:bodyPr/>
          <a:lstStyle/>
          <a:p>
            <a:pPr marL="133350" indent="0">
              <a:buNone/>
            </a:pPr>
            <a:r>
              <a:rPr lang="en-US" dirty="0"/>
              <a:t>New Programs/Name Changes</a:t>
            </a:r>
          </a:p>
          <a:p>
            <a:pPr marL="133350" indent="0">
              <a:buNone/>
            </a:pPr>
            <a:r>
              <a:rPr lang="en-US" dirty="0"/>
              <a:t>	Must go through additional approval for 	input into Kuali.</a:t>
            </a:r>
          </a:p>
          <a:p>
            <a:pPr marL="133350" indent="0">
              <a:buNone/>
            </a:pPr>
            <a:endParaRPr lang="en-US" dirty="0"/>
          </a:p>
          <a:p>
            <a:pPr marL="133350" indent="0">
              <a:buNone/>
            </a:pPr>
            <a:r>
              <a:rPr lang="en-US" dirty="0"/>
              <a:t>Changes to Existing Program </a:t>
            </a:r>
          </a:p>
        </p:txBody>
      </p:sp>
      <p:sp>
        <p:nvSpPr>
          <p:cNvPr id="3" name="Title 2">
            <a:extLst>
              <a:ext uri="{FF2B5EF4-FFF2-40B4-BE49-F238E27FC236}">
                <a16:creationId xmlns:a16="http://schemas.microsoft.com/office/drawing/2014/main" id="{F792A491-508E-4334-9C81-D69ACBAFC80C}"/>
              </a:ext>
            </a:extLst>
          </p:cNvPr>
          <p:cNvSpPr>
            <a:spLocks noGrp="1"/>
          </p:cNvSpPr>
          <p:nvPr>
            <p:ph type="title"/>
          </p:nvPr>
        </p:nvSpPr>
        <p:spPr/>
        <p:txBody>
          <a:bodyPr/>
          <a:lstStyle/>
          <a:p>
            <a:r>
              <a:rPr lang="en-US" dirty="0"/>
              <a:t>Programs</a:t>
            </a:r>
          </a:p>
        </p:txBody>
      </p:sp>
      <p:sp>
        <p:nvSpPr>
          <p:cNvPr id="5" name="Isosceles Triangle 4">
            <a:extLst>
              <a:ext uri="{FF2B5EF4-FFF2-40B4-BE49-F238E27FC236}">
                <a16:creationId xmlns:a16="http://schemas.microsoft.com/office/drawing/2014/main" id="{FB002E7A-FB62-4750-A23A-955FFE2C9552}"/>
              </a:ext>
            </a:extLst>
          </p:cNvPr>
          <p:cNvSpPr/>
          <p:nvPr/>
        </p:nvSpPr>
        <p:spPr>
          <a:xfrm rot="10800000">
            <a:off x="2084696" y="-798398"/>
            <a:ext cx="4974608" cy="227689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1382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Select the Programs tab on the left navigation and search for the program that needs edited and click on it.</a:t>
            </a:r>
          </a:p>
          <a:p>
            <a:pPr marL="228600" indent="0">
              <a:lnSpc>
                <a:spcPct val="90000"/>
              </a:lnSpc>
              <a:spcAft>
                <a:spcPts val="600"/>
              </a:spcAft>
              <a:buNone/>
            </a:pPr>
            <a:endParaRPr lang="en-US" dirty="0"/>
          </a:p>
          <a:p>
            <a:pPr marL="228600" indent="0">
              <a:lnSpc>
                <a:spcPct val="90000"/>
              </a:lnSpc>
              <a:spcAft>
                <a:spcPts val="600"/>
              </a:spcAft>
              <a:buNone/>
            </a:pPr>
            <a:r>
              <a:rPr lang="en-US" dirty="0"/>
              <a:t>On the right side, click Propose Changes.</a:t>
            </a:r>
          </a:p>
          <a:p>
            <a:pPr marL="228600" indent="0">
              <a:lnSpc>
                <a:spcPct val="90000"/>
              </a:lnSpc>
              <a:spcAft>
                <a:spcPts val="600"/>
              </a:spcAft>
              <a:buNone/>
            </a:pPr>
            <a:endParaRPr lang="en-US" dirty="0"/>
          </a:p>
          <a:p>
            <a:pPr marL="228600" indent="0">
              <a:lnSpc>
                <a:spcPct val="90000"/>
              </a:lnSpc>
              <a:spcAft>
                <a:spcPts val="600"/>
              </a:spcAft>
              <a:buNone/>
            </a:pPr>
            <a:r>
              <a:rPr lang="en-US" dirty="0"/>
              <a:t>Select Change Type</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Changes to Existing Program</a:t>
            </a:r>
          </a:p>
        </p:txBody>
      </p:sp>
      <p:pic>
        <p:nvPicPr>
          <p:cNvPr id="10" name="Picture 6">
            <a:extLst>
              <a:ext uri="{FF2B5EF4-FFF2-40B4-BE49-F238E27FC236}">
                <a16:creationId xmlns:a16="http://schemas.microsoft.com/office/drawing/2014/main" id="{2A6659AA-55EC-4DB4-8EAC-615F0718A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2497" y="2565995"/>
            <a:ext cx="1699366" cy="12364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B916F631-D436-4EDF-A691-8F2B16463D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2497" y="3912453"/>
            <a:ext cx="2928122" cy="8608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92E2E28-C075-4D48-B192-AD451D6936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55771" y="1424150"/>
            <a:ext cx="3541837" cy="103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7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514350" indent="-285750">
              <a:lnSpc>
                <a:spcPct val="90000"/>
              </a:lnSpc>
              <a:spcAft>
                <a:spcPts val="600"/>
              </a:spcAft>
              <a:buFont typeface="Wingdings" panose="05000000000000000000" pitchFamily="2" charset="2"/>
              <a:buChar char="§"/>
            </a:pPr>
            <a:r>
              <a:rPr lang="en-US" dirty="0"/>
              <a:t>Request Type - Select the type of request from the drop-down</a:t>
            </a:r>
          </a:p>
          <a:p>
            <a:pPr marL="514350" indent="-285750">
              <a:lnSpc>
                <a:spcPct val="90000"/>
              </a:lnSpc>
              <a:spcAft>
                <a:spcPts val="600"/>
              </a:spcAft>
              <a:buFont typeface="Wingdings" panose="05000000000000000000" pitchFamily="2" charset="2"/>
              <a:buChar char="§"/>
            </a:pPr>
            <a:r>
              <a:rPr lang="en-US" dirty="0"/>
              <a:t>Detailed Description of the Proposed Action - specify all of the changes that you are making and the rationale for why these changes need to occur</a:t>
            </a:r>
          </a:p>
          <a:p>
            <a:pPr marL="514350" indent="-285750">
              <a:lnSpc>
                <a:spcPct val="90000"/>
              </a:lnSpc>
              <a:spcAft>
                <a:spcPts val="600"/>
              </a:spcAft>
              <a:buFont typeface="Wingdings" panose="05000000000000000000" pitchFamily="2" charset="2"/>
              <a:buChar char="§"/>
            </a:pPr>
            <a:r>
              <a:rPr lang="en-US" dirty="0"/>
              <a:t>Primary Contact for Proposal - name the person who should be contacted for proposal questions</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Request Information</a:t>
            </a:r>
          </a:p>
        </p:txBody>
      </p:sp>
      <p:pic>
        <p:nvPicPr>
          <p:cNvPr id="7" name="Picture 2">
            <a:extLst>
              <a:ext uri="{FF2B5EF4-FFF2-40B4-BE49-F238E27FC236}">
                <a16:creationId xmlns:a16="http://schemas.microsoft.com/office/drawing/2014/main" id="{8F507837-2BE3-4438-99F8-6DB5170F01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5" r="2" b="4704"/>
          <a:stretch/>
        </p:blipFill>
        <p:spPr bwMode="auto">
          <a:xfrm>
            <a:off x="5357823" y="1059184"/>
            <a:ext cx="3072953" cy="365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1" y="1230659"/>
            <a:ext cx="4228240" cy="3453291"/>
          </a:xfrm>
        </p:spPr>
        <p:txBody>
          <a:bodyPr/>
          <a:lstStyle/>
          <a:p>
            <a:pPr marL="514350" indent="-285750">
              <a:lnSpc>
                <a:spcPct val="90000"/>
              </a:lnSpc>
              <a:spcAft>
                <a:spcPts val="600"/>
              </a:spcAft>
              <a:buFont typeface="Wingdings" panose="05000000000000000000" pitchFamily="2" charset="2"/>
              <a:buChar char="§"/>
            </a:pPr>
            <a:r>
              <a:rPr lang="en-US" dirty="0"/>
              <a:t>Effective Date - Date on which the program will be first offered</a:t>
            </a:r>
          </a:p>
          <a:p>
            <a:pPr marL="514350" indent="-285750">
              <a:lnSpc>
                <a:spcPct val="90000"/>
              </a:lnSpc>
              <a:spcAft>
                <a:spcPts val="600"/>
              </a:spcAft>
              <a:buFont typeface="Wingdings" panose="05000000000000000000" pitchFamily="2" charset="2"/>
              <a:buChar char="§"/>
            </a:pPr>
            <a:r>
              <a:rPr lang="en-US" dirty="0"/>
              <a:t>Status - Active or Retired (Retired will remove the program from the catalog.)</a:t>
            </a:r>
          </a:p>
          <a:p>
            <a:pPr marL="514350" indent="-285750">
              <a:lnSpc>
                <a:spcPct val="90000"/>
              </a:lnSpc>
              <a:spcAft>
                <a:spcPts val="600"/>
              </a:spcAft>
              <a:buFont typeface="Wingdings" panose="05000000000000000000" pitchFamily="2" charset="2"/>
              <a:buChar char="§"/>
            </a:pPr>
            <a:r>
              <a:rPr lang="en-US" dirty="0"/>
              <a:t>Record Type - The category of the program, e.g. Major, Minor, etc.</a:t>
            </a:r>
          </a:p>
          <a:p>
            <a:pPr marL="514350" indent="-285750">
              <a:lnSpc>
                <a:spcPct val="90000"/>
              </a:lnSpc>
              <a:spcAft>
                <a:spcPts val="600"/>
              </a:spcAft>
              <a:buFont typeface="Wingdings" panose="05000000000000000000" pitchFamily="2" charset="2"/>
              <a:buChar char="§"/>
            </a:pPr>
            <a:r>
              <a:rPr lang="en-US" dirty="0"/>
              <a:t>College - Where the Department/Program is housed</a:t>
            </a:r>
          </a:p>
          <a:p>
            <a:pPr marL="514350" indent="-285750">
              <a:lnSpc>
                <a:spcPct val="90000"/>
              </a:lnSpc>
              <a:spcAft>
                <a:spcPts val="600"/>
              </a:spcAft>
              <a:buFont typeface="Wingdings" panose="05000000000000000000" pitchFamily="2" charset="2"/>
              <a:buChar char="§"/>
            </a:pPr>
            <a:r>
              <a:rPr lang="en-US" dirty="0"/>
              <a:t>Department - Where the program is housed</a:t>
            </a:r>
          </a:p>
          <a:p>
            <a:pPr marL="514350" indent="-285750">
              <a:lnSpc>
                <a:spcPct val="90000"/>
              </a:lnSpc>
              <a:spcAft>
                <a:spcPts val="600"/>
              </a:spcAft>
              <a:buFont typeface="Wingdings" panose="05000000000000000000" pitchFamily="2" charset="2"/>
              <a:buChar char="§"/>
            </a:pPr>
            <a:r>
              <a:rPr lang="en-US" dirty="0"/>
              <a:t>Program Code - Program abbreviation </a:t>
            </a:r>
          </a:p>
          <a:p>
            <a:pPr marL="514350" indent="-285750">
              <a:lnSpc>
                <a:spcPct val="90000"/>
              </a:lnSpc>
              <a:spcAft>
                <a:spcPts val="600"/>
              </a:spcAft>
              <a:buFont typeface="Wingdings" panose="05000000000000000000" pitchFamily="2" charset="2"/>
              <a:buChar char="§"/>
            </a:pPr>
            <a:r>
              <a:rPr lang="en-US" dirty="0"/>
              <a:t>Program Title - Name of the Program, including category in parenthesis </a:t>
            </a:r>
          </a:p>
          <a:p>
            <a:pPr marL="514350" indent="-285750">
              <a:lnSpc>
                <a:spcPct val="90000"/>
              </a:lnSpc>
              <a:spcAft>
                <a:spcPts val="600"/>
              </a:spcAft>
              <a:buFont typeface="Wingdings" panose="05000000000000000000" pitchFamily="2" charset="2"/>
              <a:buChar char="§"/>
            </a:pPr>
            <a:r>
              <a:rPr lang="en-US" dirty="0"/>
              <a:t>Academic Level - Undergraduate, Graduate, or Post-Graduate</a:t>
            </a:r>
          </a:p>
          <a:p>
            <a:pPr marL="514350" indent="-285750">
              <a:lnSpc>
                <a:spcPct val="90000"/>
              </a:lnSpc>
              <a:spcAft>
                <a:spcPts val="600"/>
              </a:spcAft>
              <a:buFont typeface="Wingdings" panose="05000000000000000000" pitchFamily="2" charset="2"/>
              <a:buChar char="§"/>
            </a:pPr>
            <a:r>
              <a:rPr lang="en-US" dirty="0"/>
              <a:t>Degree Type - Degree earned from Program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Program Information</a:t>
            </a:r>
          </a:p>
        </p:txBody>
      </p:sp>
      <p:pic>
        <p:nvPicPr>
          <p:cNvPr id="5" name="Picture 2">
            <a:extLst>
              <a:ext uri="{FF2B5EF4-FFF2-40B4-BE49-F238E27FC236}">
                <a16:creationId xmlns:a16="http://schemas.microsoft.com/office/drawing/2014/main" id="{3CFDE279-238A-4C98-BF2D-F88566D3F3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45"/>
          <a:stretch/>
        </p:blipFill>
        <p:spPr bwMode="auto">
          <a:xfrm>
            <a:off x="4228241" y="1705048"/>
            <a:ext cx="4859321" cy="249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endParaRPr lang="en-US" dirty="0"/>
          </a:p>
          <a:p>
            <a:pPr marL="228600" indent="0">
              <a:lnSpc>
                <a:spcPct val="90000"/>
              </a:lnSpc>
              <a:spcAft>
                <a:spcPts val="600"/>
              </a:spcAft>
              <a:buNone/>
            </a:pPr>
            <a:r>
              <a:rPr lang="en-US" dirty="0"/>
              <a:t>Department Information</a:t>
            </a:r>
          </a:p>
          <a:p>
            <a:pPr marL="228600" indent="0">
              <a:lnSpc>
                <a:spcPct val="90000"/>
              </a:lnSpc>
              <a:spcAft>
                <a:spcPts val="600"/>
              </a:spcAft>
              <a:buNone/>
            </a:pPr>
            <a:r>
              <a:rPr lang="en-US" dirty="0"/>
              <a:t>	Include information about the department 	such as mission statement, contact, and 	related programs. </a:t>
            </a:r>
          </a:p>
          <a:p>
            <a:pPr marL="228600" indent="0">
              <a:lnSpc>
                <a:spcPct val="90000"/>
              </a:lnSpc>
              <a:spcAft>
                <a:spcPts val="600"/>
              </a:spcAft>
              <a:buNone/>
            </a:pPr>
            <a:endParaRPr lang="en-US" dirty="0"/>
          </a:p>
          <a:p>
            <a:pPr marL="228600" indent="0">
              <a:lnSpc>
                <a:spcPct val="90000"/>
              </a:lnSpc>
              <a:spcAft>
                <a:spcPts val="600"/>
              </a:spcAft>
              <a:buNone/>
            </a:pPr>
            <a:endParaRPr lang="en-US" dirty="0"/>
          </a:p>
          <a:p>
            <a:pPr marL="139700" indent="0">
              <a:buNone/>
            </a:pPr>
            <a:r>
              <a:rPr lang="en-US" dirty="0"/>
              <a:t>Program Information</a:t>
            </a:r>
          </a:p>
          <a:p>
            <a:pPr marL="139700" indent="0">
              <a:buNone/>
            </a:pPr>
            <a:r>
              <a:rPr lang="en-US" dirty="0"/>
              <a:t>	Include information about the program such 	as objectives, outcomes, and credit 	specifications. </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Department &amp; Program Information</a:t>
            </a:r>
          </a:p>
        </p:txBody>
      </p:sp>
      <p:pic>
        <p:nvPicPr>
          <p:cNvPr id="5" name="Picture 2">
            <a:extLst>
              <a:ext uri="{FF2B5EF4-FFF2-40B4-BE49-F238E27FC236}">
                <a16:creationId xmlns:a16="http://schemas.microsoft.com/office/drawing/2014/main" id="{DE6E861A-3567-4455-AA62-C09E0873E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94" y="1725780"/>
            <a:ext cx="2310636" cy="1328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4E32EAE-7BBB-4C28-B3B0-97018FA59C68}"/>
              </a:ext>
            </a:extLst>
          </p:cNvPr>
          <p:cNvPicPr>
            <a:picLocks noChangeAspect="1"/>
          </p:cNvPicPr>
          <p:nvPr/>
        </p:nvPicPr>
        <p:blipFill>
          <a:blip r:embed="rId3"/>
          <a:stretch>
            <a:fillRect/>
          </a:stretch>
        </p:blipFill>
        <p:spPr>
          <a:xfrm>
            <a:off x="5266394" y="3278408"/>
            <a:ext cx="1827914" cy="1596100"/>
          </a:xfrm>
          <a:prstGeom prst="rect">
            <a:avLst/>
          </a:prstGeom>
        </p:spPr>
      </p:pic>
    </p:spTree>
    <p:extLst>
      <p:ext uri="{BB962C8B-B14F-4D97-AF65-F5344CB8AC3E}">
        <p14:creationId xmlns:p14="http://schemas.microsoft.com/office/powerpoint/2010/main" val="225817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r>
              <a:rPr lang="en-US" dirty="0"/>
              <a:t>The requirements section is filled with the courses a student must complete to be awarded a degree. Changes to this </a:t>
            </a:r>
            <a:r>
              <a:rPr lang="en-US" dirty="0">
                <a:solidFill>
                  <a:schemeClr val="accent1"/>
                </a:solidFill>
              </a:rPr>
              <a:t>section</a:t>
            </a:r>
            <a:r>
              <a:rPr lang="en-US" dirty="0"/>
              <a:t> will be for a future catalog year.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Program Requirements</a:t>
            </a:r>
          </a:p>
        </p:txBody>
      </p:sp>
      <p:sp>
        <p:nvSpPr>
          <p:cNvPr id="8" name="TextBox 7">
            <a:extLst>
              <a:ext uri="{FF2B5EF4-FFF2-40B4-BE49-F238E27FC236}">
                <a16:creationId xmlns:a16="http://schemas.microsoft.com/office/drawing/2014/main" id="{5F00DE50-A304-4886-B1EE-08D9F0750DE6}"/>
              </a:ext>
            </a:extLst>
          </p:cNvPr>
          <p:cNvSpPr txBox="1"/>
          <p:nvPr/>
        </p:nvSpPr>
        <p:spPr>
          <a:xfrm>
            <a:off x="5142639" y="1424150"/>
            <a:ext cx="3389467" cy="2492990"/>
          </a:xfrm>
          <a:prstGeom prst="rect">
            <a:avLst/>
          </a:prstGeom>
          <a:noFill/>
        </p:spPr>
        <p:txBody>
          <a:bodyPr wrap="square">
            <a:spAutoFit/>
          </a:bodyPr>
          <a:lstStyle/>
          <a:p>
            <a:pPr algn="l"/>
            <a:r>
              <a:rPr lang="en-US" sz="1600" b="0" i="0" dirty="0">
                <a:solidFill>
                  <a:schemeClr val="accent1"/>
                </a:solidFill>
                <a:effectLst/>
                <a:latin typeface="Didact Gothic" panose="020B0604020202020204" charset="0"/>
              </a:rPr>
              <a:t>Examples of Program Requirements</a:t>
            </a:r>
          </a:p>
          <a:p>
            <a:pPr algn="l"/>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2">
                  <a:extLst>
                    <a:ext uri="{A12FA001-AC4F-418D-AE19-62706E023703}">
                      <ahyp:hlinkClr xmlns:ahyp="http://schemas.microsoft.com/office/drawing/2018/hyperlinkcolor" val="tx"/>
                    </a:ext>
                  </a:extLst>
                </a:hlinkClick>
              </a:rPr>
              <a:t>Complete All</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3">
                  <a:extLst>
                    <a:ext uri="{A12FA001-AC4F-418D-AE19-62706E023703}">
                      <ahyp:hlinkClr xmlns:ahyp="http://schemas.microsoft.com/office/drawing/2018/hyperlinkcolor" val="tx"/>
                    </a:ext>
                  </a:extLst>
                </a:hlinkClick>
              </a:rPr>
              <a:t>Complete All with Multiple Rules</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4">
                  <a:extLst>
                    <a:ext uri="{A12FA001-AC4F-418D-AE19-62706E023703}">
                      <ahyp:hlinkClr xmlns:ahyp="http://schemas.microsoft.com/office/drawing/2018/hyperlinkcolor" val="tx"/>
                    </a:ext>
                  </a:extLst>
                </a:hlinkClick>
              </a:rPr>
              <a:t>Complete Minimum Number of Courses</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5">
                  <a:extLst>
                    <a:ext uri="{A12FA001-AC4F-418D-AE19-62706E023703}">
                      <ahyp:hlinkClr xmlns:ahyp="http://schemas.microsoft.com/office/drawing/2018/hyperlinkcolor" val="tx"/>
                    </a:ext>
                  </a:extLst>
                </a:hlinkClick>
              </a:rPr>
              <a:t>Earn Minimum Number of Credits with Courses Listed</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6">
                  <a:extLst>
                    <a:ext uri="{A12FA001-AC4F-418D-AE19-62706E023703}">
                      <ahyp:hlinkClr xmlns:ahyp="http://schemas.microsoft.com/office/drawing/2018/hyperlinkcolor" val="tx"/>
                    </a:ext>
                  </a:extLst>
                </a:hlinkClick>
              </a:rPr>
              <a:t>Earn Minimum Number of Credits with Free Form Text</a:t>
            </a:r>
            <a:r>
              <a:rPr lang="en-US" sz="1400" b="0" i="0" dirty="0">
                <a:solidFill>
                  <a:schemeClr val="accent1"/>
                </a:solidFill>
                <a:effectLst/>
                <a:latin typeface="Didact Gothic" panose="020B0604020202020204" charset="0"/>
              </a:rPr>
              <a:t> </a:t>
            </a:r>
            <a:endParaRPr lang="en-US" b="0" i="0" dirty="0">
              <a:solidFill>
                <a:schemeClr val="accent1"/>
              </a:solidFill>
              <a:effectLst/>
              <a:latin typeface="Didact Gothic" panose="020B0604020202020204" charset="0"/>
            </a:endParaRPr>
          </a:p>
          <a:p>
            <a:pPr marL="285750" indent="-285750">
              <a:buClr>
                <a:schemeClr val="tx1"/>
              </a:buClr>
              <a:buFont typeface="Wingdings" panose="05000000000000000000" pitchFamily="2" charset="2"/>
              <a:buChar char="§"/>
            </a:pPr>
            <a:r>
              <a:rPr lang="en-US" sz="1400" b="0" i="0" u="none" strike="noStrike" dirty="0">
                <a:solidFill>
                  <a:schemeClr val="accent1"/>
                </a:solidFill>
                <a:effectLst/>
                <a:latin typeface="Didact Gothic" panose="020B0604020202020204" charset="0"/>
                <a:hlinkClick r:id="rId7">
                  <a:extLst>
                    <a:ext uri="{A12FA001-AC4F-418D-AE19-62706E023703}">
                      <ahyp:hlinkClr xmlns:ahyp="http://schemas.microsoft.com/office/drawing/2018/hyperlinkcolor" val="tx"/>
                    </a:ext>
                  </a:extLst>
                </a:hlinkClick>
              </a:rPr>
              <a:t>Free Form Text</a:t>
            </a:r>
            <a:r>
              <a:rPr lang="en-US" sz="1400" b="0" i="0" dirty="0">
                <a:solidFill>
                  <a:schemeClr val="accent1"/>
                </a:solidFill>
                <a:effectLst/>
                <a:latin typeface="Didact Gothic" panose="020B0604020202020204" charset="0"/>
              </a:rPr>
              <a:t> </a:t>
            </a:r>
            <a:endParaRPr lang="en-US" b="0" i="0" dirty="0">
              <a:solidFill>
                <a:schemeClr val="accent1"/>
              </a:solidFill>
              <a:effectLst/>
              <a:latin typeface="Didact Gothic" panose="020B0604020202020204" charset="0"/>
            </a:endParaRPr>
          </a:p>
        </p:txBody>
      </p:sp>
    </p:spTree>
    <p:extLst>
      <p:ext uri="{BB962C8B-B14F-4D97-AF65-F5344CB8AC3E}">
        <p14:creationId xmlns:p14="http://schemas.microsoft.com/office/powerpoint/2010/main" val="1444155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49"/>
            <a:ext cx="2743200" cy="495493"/>
          </a:xfrm>
        </p:spPr>
        <p:txBody>
          <a:bodyPr/>
          <a:lstStyle/>
          <a:p>
            <a:r>
              <a:rPr lang="en-US" dirty="0"/>
              <a:t>Complete ALL</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49"/>
            <a:ext cx="2743200" cy="869865"/>
          </a:xfrm>
        </p:spPr>
        <p:txBody>
          <a:bodyPr/>
          <a:lstStyle/>
          <a:p>
            <a:r>
              <a:rPr lang="en-US" dirty="0"/>
              <a:t>Complete All with Multiple Rules</a:t>
            </a:r>
          </a:p>
        </p:txBody>
      </p:sp>
      <p:pic>
        <p:nvPicPr>
          <p:cNvPr id="15" name="Picture 2">
            <a:extLst>
              <a:ext uri="{FF2B5EF4-FFF2-40B4-BE49-F238E27FC236}">
                <a16:creationId xmlns:a16="http://schemas.microsoft.com/office/drawing/2014/main" id="{CE3C53E4-18FB-4A1D-B676-367EA56F3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8066"/>
            <a:ext cx="2664135" cy="6078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192CE7B5-7CAD-413A-8A0A-68658B808F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908"/>
          <a:stretch/>
        </p:blipFill>
        <p:spPr bwMode="auto">
          <a:xfrm>
            <a:off x="838200" y="3045708"/>
            <a:ext cx="4001725" cy="7574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F1B18078-61DF-45D5-8EC7-2CD8B7CF6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293" y="2092028"/>
            <a:ext cx="2743200" cy="744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0D9C84EA-CF66-41C4-82A7-E415F15CE9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204"/>
          <a:stretch/>
        </p:blipFill>
        <p:spPr bwMode="auto">
          <a:xfrm>
            <a:off x="5010293" y="2998441"/>
            <a:ext cx="4001725" cy="174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04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50"/>
            <a:ext cx="2743200" cy="570780"/>
          </a:xfrm>
        </p:spPr>
        <p:txBody>
          <a:bodyPr/>
          <a:lstStyle/>
          <a:p>
            <a:r>
              <a:rPr lang="en-US" dirty="0"/>
              <a:t>Complete Minimum Number of Courses</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49"/>
            <a:ext cx="2743200" cy="764107"/>
          </a:xfrm>
        </p:spPr>
        <p:txBody>
          <a:bodyPr/>
          <a:lstStyle/>
          <a:p>
            <a:r>
              <a:rPr lang="en-US" dirty="0"/>
              <a:t>Earn Minimum Number of Credits with Courses Listed</a:t>
            </a:r>
          </a:p>
        </p:txBody>
      </p:sp>
      <p:pic>
        <p:nvPicPr>
          <p:cNvPr id="11" name="Picture 2">
            <a:extLst>
              <a:ext uri="{FF2B5EF4-FFF2-40B4-BE49-F238E27FC236}">
                <a16:creationId xmlns:a16="http://schemas.microsoft.com/office/drawing/2014/main" id="{F9907551-F8E3-49D7-8CE6-EDEF3C40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97" y="2182014"/>
            <a:ext cx="2281178" cy="7212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AEE2526-B661-4F96-86CA-125399FF90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97" y="2903269"/>
            <a:ext cx="4103103" cy="9301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B298A999-DF24-420B-AB1E-DDD68D45FE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920386" y="2182014"/>
            <a:ext cx="2465083" cy="11730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DD997058-041D-4B9A-8F07-DCB30C35DD2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356" b="37839"/>
          <a:stretch/>
        </p:blipFill>
        <p:spPr bwMode="auto">
          <a:xfrm>
            <a:off x="4920387" y="3355092"/>
            <a:ext cx="4103104" cy="138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9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040078-0489-4796-8CA5-710C5E93A0D6}"/>
              </a:ext>
            </a:extLst>
          </p:cNvPr>
          <p:cNvSpPr>
            <a:spLocks noGrp="1"/>
          </p:cNvSpPr>
          <p:nvPr>
            <p:ph type="body" idx="1"/>
          </p:nvPr>
        </p:nvSpPr>
        <p:spPr/>
        <p:txBody>
          <a:bodyPr/>
          <a:lstStyle/>
          <a:p>
            <a:pPr marL="482600" indent="-342900">
              <a:buFont typeface="+mj-lt"/>
              <a:buAutoNum type="arabicPeriod"/>
            </a:pPr>
            <a:r>
              <a:rPr lang="en-US" dirty="0"/>
              <a:t>Curriculum Management (CM)</a:t>
            </a:r>
          </a:p>
          <a:p>
            <a:pPr marL="482600" indent="-342900">
              <a:buFont typeface="+mj-lt"/>
              <a:buAutoNum type="arabicPeriod"/>
            </a:pPr>
            <a:r>
              <a:rPr lang="en-US" dirty="0"/>
              <a:t>Catalog: </a:t>
            </a:r>
            <a:r>
              <a:rPr lang="en-US" dirty="0">
                <a:hlinkClick r:id="rId2"/>
              </a:rPr>
              <a:t>https://frostburg-stg.kuali.co/catalog/student#/programs/rJNNd2lv_/rkUyqckPdd?bc=true&amp;bcCurrent=Accounting%20(Major)&amp;bcGroup=College%20of%20Business&amp;bcItemType=programs</a:t>
            </a:r>
            <a:endParaRPr lang="en-US" dirty="0"/>
          </a:p>
          <a:p>
            <a:pPr marL="139700" indent="0">
              <a:buNone/>
            </a:pPr>
            <a:endParaRPr lang="en-US" dirty="0"/>
          </a:p>
        </p:txBody>
      </p:sp>
      <p:sp>
        <p:nvSpPr>
          <p:cNvPr id="3" name="Title 2">
            <a:extLst>
              <a:ext uri="{FF2B5EF4-FFF2-40B4-BE49-F238E27FC236}">
                <a16:creationId xmlns:a16="http://schemas.microsoft.com/office/drawing/2014/main" id="{E5725E65-5C73-45D8-BD78-35DA938B5BE1}"/>
              </a:ext>
            </a:extLst>
          </p:cNvPr>
          <p:cNvSpPr>
            <a:spLocks noGrp="1"/>
          </p:cNvSpPr>
          <p:nvPr>
            <p:ph type="title"/>
          </p:nvPr>
        </p:nvSpPr>
        <p:spPr/>
        <p:txBody>
          <a:bodyPr/>
          <a:lstStyle/>
          <a:p>
            <a:r>
              <a:rPr lang="en-US" dirty="0"/>
              <a:t>Overview of the product</a:t>
            </a:r>
          </a:p>
        </p:txBody>
      </p:sp>
    </p:spTree>
    <p:extLst>
      <p:ext uri="{BB962C8B-B14F-4D97-AF65-F5344CB8AC3E}">
        <p14:creationId xmlns:p14="http://schemas.microsoft.com/office/powerpoint/2010/main" val="162491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9FB9-D0F5-4457-B003-0AD3F506947C}"/>
              </a:ext>
            </a:extLst>
          </p:cNvPr>
          <p:cNvSpPr>
            <a:spLocks noGrp="1"/>
          </p:cNvSpPr>
          <p:nvPr>
            <p:ph type="title"/>
          </p:nvPr>
        </p:nvSpPr>
        <p:spPr/>
        <p:txBody>
          <a:bodyPr/>
          <a:lstStyle/>
          <a:p>
            <a:r>
              <a:rPr lang="en-US" dirty="0"/>
              <a:t>Program Requirements</a:t>
            </a:r>
          </a:p>
        </p:txBody>
      </p:sp>
      <p:sp>
        <p:nvSpPr>
          <p:cNvPr id="5" name="Title 4">
            <a:extLst>
              <a:ext uri="{FF2B5EF4-FFF2-40B4-BE49-F238E27FC236}">
                <a16:creationId xmlns:a16="http://schemas.microsoft.com/office/drawing/2014/main" id="{37FFAB06-1799-499C-B13A-4353344EF09F}"/>
              </a:ext>
            </a:extLst>
          </p:cNvPr>
          <p:cNvSpPr>
            <a:spLocks noGrp="1"/>
          </p:cNvSpPr>
          <p:nvPr>
            <p:ph type="title" idx="3"/>
          </p:nvPr>
        </p:nvSpPr>
        <p:spPr>
          <a:xfrm>
            <a:off x="1560875" y="1325949"/>
            <a:ext cx="2743200" cy="789145"/>
          </a:xfrm>
        </p:spPr>
        <p:txBody>
          <a:bodyPr/>
          <a:lstStyle/>
          <a:p>
            <a:r>
              <a:rPr lang="en-US" dirty="0"/>
              <a:t>Earn Minimum Number of Credits with Free Form Text</a:t>
            </a:r>
          </a:p>
        </p:txBody>
      </p:sp>
      <p:sp>
        <p:nvSpPr>
          <p:cNvPr id="6" name="Title 5">
            <a:extLst>
              <a:ext uri="{FF2B5EF4-FFF2-40B4-BE49-F238E27FC236}">
                <a16:creationId xmlns:a16="http://schemas.microsoft.com/office/drawing/2014/main" id="{C2046AC6-BFFF-46DD-94E2-D6F0075260CA}"/>
              </a:ext>
            </a:extLst>
          </p:cNvPr>
          <p:cNvSpPr>
            <a:spLocks noGrp="1"/>
          </p:cNvSpPr>
          <p:nvPr>
            <p:ph type="title" idx="4"/>
          </p:nvPr>
        </p:nvSpPr>
        <p:spPr>
          <a:xfrm>
            <a:off x="4839925" y="1325950"/>
            <a:ext cx="2743200" cy="345970"/>
          </a:xfrm>
        </p:spPr>
        <p:txBody>
          <a:bodyPr/>
          <a:lstStyle/>
          <a:p>
            <a:r>
              <a:rPr lang="en-US" dirty="0"/>
              <a:t>Free Form Text</a:t>
            </a:r>
          </a:p>
        </p:txBody>
      </p:sp>
      <p:pic>
        <p:nvPicPr>
          <p:cNvPr id="9" name="Picture 2">
            <a:extLst>
              <a:ext uri="{FF2B5EF4-FFF2-40B4-BE49-F238E27FC236}">
                <a16:creationId xmlns:a16="http://schemas.microsoft.com/office/drawing/2014/main" id="{1765DA22-9A5F-4A5F-AC7B-A18ABA809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97" y="2389054"/>
            <a:ext cx="4178732" cy="570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6BAE727-C3A3-40E7-A6A6-39B0BE620F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692"/>
          <a:stretch/>
        </p:blipFill>
        <p:spPr bwMode="auto">
          <a:xfrm>
            <a:off x="468897" y="3233570"/>
            <a:ext cx="4240608" cy="63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B9388BFA-098B-4B06-92B5-CD9B37DAC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25" y="2389054"/>
            <a:ext cx="2571528" cy="2812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24525B5F-4836-4B00-B561-566154B2FE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617"/>
          <a:stretch/>
        </p:blipFill>
        <p:spPr bwMode="auto">
          <a:xfrm>
            <a:off x="4839926" y="2942712"/>
            <a:ext cx="2908412" cy="82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63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8430776" cy="3259800"/>
          </a:xfrm>
        </p:spPr>
        <p:txBody>
          <a:bodyPr/>
          <a:lstStyle/>
          <a:p>
            <a:pPr marL="228600" indent="0">
              <a:lnSpc>
                <a:spcPct val="90000"/>
              </a:lnSpc>
              <a:spcAft>
                <a:spcPts val="600"/>
              </a:spcAft>
              <a:buNone/>
            </a:pPr>
            <a:r>
              <a:rPr lang="en-US" dirty="0"/>
              <a:t>The Audit Log shows the history of a proposal or course in Kuali. </a:t>
            </a:r>
          </a:p>
          <a:p>
            <a:pPr marL="514350" indent="-285750">
              <a:lnSpc>
                <a:spcPct val="90000"/>
              </a:lnSpc>
              <a:spcAft>
                <a:spcPts val="600"/>
              </a:spcAft>
              <a:buFont typeface="Wingdings" panose="05000000000000000000" pitchFamily="2" charset="2"/>
              <a:buChar char="§"/>
            </a:pPr>
            <a:endParaRPr lang="en-US" dirty="0"/>
          </a:p>
          <a:p>
            <a:pPr marL="514350" indent="-285750">
              <a:lnSpc>
                <a:spcPct val="90000"/>
              </a:lnSpc>
              <a:spcAft>
                <a:spcPts val="600"/>
              </a:spcAft>
              <a:buFont typeface="Wingdings" panose="05000000000000000000" pitchFamily="2" charset="2"/>
              <a:buChar char="§"/>
            </a:pPr>
            <a:r>
              <a:rPr lang="en-US" dirty="0"/>
              <a:t>Type the course or program into the search bar. </a:t>
            </a:r>
          </a:p>
          <a:p>
            <a:pPr marL="514350" indent="-285750">
              <a:lnSpc>
                <a:spcPct val="90000"/>
              </a:lnSpc>
              <a:spcAft>
                <a:spcPts val="600"/>
              </a:spcAft>
              <a:buFont typeface="Wingdings" panose="05000000000000000000" pitchFamily="2" charset="2"/>
              <a:buChar char="§"/>
            </a:pPr>
            <a:r>
              <a:rPr lang="en-US" dirty="0"/>
              <a:t>Click on the course or program you want to view from the search results.</a:t>
            </a:r>
          </a:p>
          <a:p>
            <a:pPr marL="514350" indent="-285750">
              <a:lnSpc>
                <a:spcPct val="90000"/>
              </a:lnSpc>
              <a:spcAft>
                <a:spcPts val="600"/>
              </a:spcAft>
              <a:buFont typeface="Wingdings" panose="05000000000000000000" pitchFamily="2" charset="2"/>
              <a:buChar char="§"/>
            </a:pPr>
            <a:r>
              <a:rPr lang="en-US" dirty="0"/>
              <a:t>Click on the Audit Log on the right-side of the proposal. </a:t>
            </a:r>
          </a:p>
          <a:p>
            <a:pPr marL="514350" indent="-285750">
              <a:lnSpc>
                <a:spcPct val="90000"/>
              </a:lnSpc>
              <a:spcAft>
                <a:spcPts val="600"/>
              </a:spcAft>
              <a:buFont typeface="Wingdings" panose="05000000000000000000" pitchFamily="2" charset="2"/>
              <a:buChar char="§"/>
            </a:pPr>
            <a:r>
              <a:rPr lang="en-US" dirty="0"/>
              <a:t>This will show the Audit Log. To view the details of the exact change that was made by the listed user, click on "View/Hide".</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Audit Log</a:t>
            </a:r>
          </a:p>
        </p:txBody>
      </p:sp>
      <p:pic>
        <p:nvPicPr>
          <p:cNvPr id="5" name="Picture 8">
            <a:extLst>
              <a:ext uri="{FF2B5EF4-FFF2-40B4-BE49-F238E27FC236}">
                <a16:creationId xmlns:a16="http://schemas.microsoft.com/office/drawing/2014/main" id="{94A87D6B-7266-4C2D-A946-1AC548574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57" y="3188295"/>
            <a:ext cx="605202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8374A05-67F3-4F48-A604-804A361E8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01" y="3474965"/>
            <a:ext cx="1657080" cy="115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8430776" cy="3259800"/>
          </a:xfrm>
        </p:spPr>
        <p:txBody>
          <a:bodyPr/>
          <a:lstStyle/>
          <a:p>
            <a:pPr marL="228600" indent="0">
              <a:lnSpc>
                <a:spcPct val="90000"/>
              </a:lnSpc>
              <a:spcAft>
                <a:spcPts val="600"/>
              </a:spcAft>
              <a:buNone/>
            </a:pPr>
            <a:r>
              <a:rPr lang="en-US" dirty="0"/>
              <a:t>The history is the record of proposals that have been submitted. </a:t>
            </a:r>
          </a:p>
          <a:p>
            <a:pPr marL="228600" indent="0">
              <a:lnSpc>
                <a:spcPct val="90000"/>
              </a:lnSpc>
              <a:spcAft>
                <a:spcPts val="600"/>
              </a:spcAft>
              <a:buNone/>
            </a:pPr>
            <a:endParaRPr lang="en-US" dirty="0"/>
          </a:p>
          <a:p>
            <a:pPr marL="514350" indent="-285750">
              <a:lnSpc>
                <a:spcPct val="90000"/>
              </a:lnSpc>
              <a:spcAft>
                <a:spcPts val="600"/>
              </a:spcAft>
              <a:buFont typeface="Wingdings" panose="05000000000000000000" pitchFamily="2" charset="2"/>
              <a:buChar char="§"/>
            </a:pPr>
            <a:r>
              <a:rPr lang="en-US" dirty="0"/>
              <a:t>Go to the upper-right corner and click the semester.</a:t>
            </a:r>
          </a:p>
          <a:p>
            <a:pPr marL="514350" indent="-285750">
              <a:lnSpc>
                <a:spcPct val="90000"/>
              </a:lnSpc>
              <a:spcAft>
                <a:spcPts val="600"/>
              </a:spcAft>
              <a:buFont typeface="Wingdings" panose="05000000000000000000" pitchFamily="2" charset="2"/>
              <a:buChar char="§"/>
            </a:pPr>
            <a:r>
              <a:rPr lang="en-US" dirty="0"/>
              <a:t>It will bring you to previous versions of the course. Click on View Original Proposal. </a:t>
            </a:r>
          </a:p>
          <a:p>
            <a:pPr marL="514350" indent="-285750">
              <a:lnSpc>
                <a:spcPct val="90000"/>
              </a:lnSpc>
              <a:spcAft>
                <a:spcPts val="600"/>
              </a:spcAft>
              <a:buFont typeface="Wingdings" panose="05000000000000000000" pitchFamily="2" charset="2"/>
              <a:buChar char="§"/>
            </a:pPr>
            <a:r>
              <a:rPr lang="en-US" dirty="0"/>
              <a:t>The proposal that was submitted for that change will appear. The Audit Log is combined after a change is approved. Click View Active Course to view the Audit Log. </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History</a:t>
            </a:r>
          </a:p>
        </p:txBody>
      </p:sp>
      <p:pic>
        <p:nvPicPr>
          <p:cNvPr id="7" name="Picture 2">
            <a:extLst>
              <a:ext uri="{FF2B5EF4-FFF2-40B4-BE49-F238E27FC236}">
                <a16:creationId xmlns:a16="http://schemas.microsoft.com/office/drawing/2014/main" id="{FF307E20-13E3-4971-9198-FAD847450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18" y="3372360"/>
            <a:ext cx="5151163" cy="131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4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3556268" cy="3259800"/>
          </a:xfrm>
        </p:spPr>
        <p:txBody>
          <a:bodyPr/>
          <a:lstStyle/>
          <a:p>
            <a:pPr marL="228600" indent="0">
              <a:lnSpc>
                <a:spcPct val="90000"/>
              </a:lnSpc>
              <a:spcAft>
                <a:spcPts val="600"/>
              </a:spcAft>
              <a:buNone/>
            </a:pPr>
            <a:r>
              <a:rPr lang="en-US" dirty="0"/>
              <a:t>The workflow lists the designed people who will need to review proposals. </a:t>
            </a:r>
          </a:p>
          <a:p>
            <a:pPr marL="228600" indent="0">
              <a:lnSpc>
                <a:spcPct val="90000"/>
              </a:lnSpc>
              <a:spcAft>
                <a:spcPts val="600"/>
              </a:spcAft>
              <a:buNone/>
            </a:pPr>
            <a:endParaRPr lang="en-US" dirty="0"/>
          </a:p>
          <a:p>
            <a:pPr marL="228600" indent="0">
              <a:lnSpc>
                <a:spcPct val="90000"/>
              </a:lnSpc>
              <a:spcAft>
                <a:spcPts val="600"/>
              </a:spcAft>
              <a:buNone/>
            </a:pPr>
            <a:r>
              <a:rPr lang="en-US" dirty="0"/>
              <a:t>Multiple Ways to Review:</a:t>
            </a:r>
          </a:p>
          <a:p>
            <a:pPr marL="514350" indent="-285750">
              <a:lnSpc>
                <a:spcPct val="90000"/>
              </a:lnSpc>
              <a:spcAft>
                <a:spcPts val="600"/>
              </a:spcAft>
              <a:buFont typeface="Wingdings" panose="05000000000000000000" pitchFamily="2" charset="2"/>
              <a:buChar char="§"/>
            </a:pPr>
            <a:r>
              <a:rPr lang="en-US" dirty="0"/>
              <a:t>Email from Kuali with Review Prompt</a:t>
            </a:r>
          </a:p>
          <a:p>
            <a:pPr marL="514350" indent="-285750">
              <a:lnSpc>
                <a:spcPct val="90000"/>
              </a:lnSpc>
              <a:spcAft>
                <a:spcPts val="600"/>
              </a:spcAft>
              <a:buFont typeface="Wingdings" panose="05000000000000000000" pitchFamily="2" charset="2"/>
              <a:buChar char="§"/>
            </a:pPr>
            <a:r>
              <a:rPr lang="en-US" dirty="0"/>
              <a:t>Link to Proposal Sent from Other Users </a:t>
            </a:r>
          </a:p>
          <a:p>
            <a:pPr marL="514350" indent="-285750">
              <a:lnSpc>
                <a:spcPct val="90000"/>
              </a:lnSpc>
              <a:spcAft>
                <a:spcPts val="600"/>
              </a:spcAft>
              <a:buFont typeface="Wingdings" panose="05000000000000000000" pitchFamily="2" charset="2"/>
              <a:buChar char="§"/>
            </a:pPr>
            <a:r>
              <a:rPr lang="en-US" dirty="0"/>
              <a:t>Action List</a:t>
            </a:r>
          </a:p>
          <a:p>
            <a:pPr marL="514350" indent="-285750">
              <a:lnSpc>
                <a:spcPct val="90000"/>
              </a:lnSpc>
              <a:spcAft>
                <a:spcPts val="600"/>
              </a:spcAft>
              <a:buFont typeface="Wingdings" panose="05000000000000000000" pitchFamily="2" charset="2"/>
              <a:buChar char="§"/>
            </a:pPr>
            <a:r>
              <a:rPr lang="en-US" dirty="0"/>
              <a:t>Proposal Section on the Left Navigation</a:t>
            </a:r>
          </a:p>
          <a:p>
            <a:pPr marL="514350" indent="-285750">
              <a:lnSpc>
                <a:spcPct val="90000"/>
              </a:lnSpc>
              <a:spcAft>
                <a:spcPts val="600"/>
              </a:spcAft>
              <a:buFont typeface="Wingdings" panose="05000000000000000000" pitchFamily="2" charset="2"/>
              <a:buChar char="§"/>
            </a:pPr>
            <a:r>
              <a:rPr lang="en-US" dirty="0"/>
              <a:t>Agenda Builder</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Reviewing Proposals</a:t>
            </a:r>
          </a:p>
        </p:txBody>
      </p:sp>
    </p:spTree>
    <p:extLst>
      <p:ext uri="{BB962C8B-B14F-4D97-AF65-F5344CB8AC3E}">
        <p14:creationId xmlns:p14="http://schemas.microsoft.com/office/powerpoint/2010/main" val="26035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Reviewing Proposals</a:t>
            </a:r>
          </a:p>
        </p:txBody>
      </p:sp>
      <p:sp>
        <p:nvSpPr>
          <p:cNvPr id="6" name="TextBox 5">
            <a:extLst>
              <a:ext uri="{FF2B5EF4-FFF2-40B4-BE49-F238E27FC236}">
                <a16:creationId xmlns:a16="http://schemas.microsoft.com/office/drawing/2014/main" id="{313EB45C-8306-41F4-8763-F706F1D7EDA9}"/>
              </a:ext>
            </a:extLst>
          </p:cNvPr>
          <p:cNvSpPr txBox="1"/>
          <p:nvPr/>
        </p:nvSpPr>
        <p:spPr>
          <a:xfrm>
            <a:off x="713224" y="1412040"/>
            <a:ext cx="7206992" cy="3200876"/>
          </a:xfrm>
          <a:prstGeom prst="rect">
            <a:avLst/>
          </a:prstGeom>
          <a:noFill/>
        </p:spPr>
        <p:txBody>
          <a:bodyPr wrap="square">
            <a:spAutoFit/>
          </a:bodyPr>
          <a:lstStyle/>
          <a:p>
            <a:r>
              <a:rPr lang="en-US" sz="2000" dirty="0">
                <a:solidFill>
                  <a:schemeClr val="accent1"/>
                </a:solidFill>
                <a:latin typeface="Didact Gothic" panose="020B0604020202020204" charset="0"/>
              </a:rPr>
              <a:t>Three Review Options</a:t>
            </a:r>
          </a:p>
          <a:p>
            <a:endParaRPr lang="en-US" dirty="0">
              <a:solidFill>
                <a:schemeClr val="accent1"/>
              </a:solidFill>
              <a:latin typeface="Didact Gothic" panose="020B0604020202020204" charset="0"/>
            </a:endParaRPr>
          </a:p>
          <a:p>
            <a:pPr marL="342900" indent="-342900">
              <a:buFont typeface="+mj-lt"/>
              <a:buAutoNum type="arabicParenR"/>
            </a:pPr>
            <a:r>
              <a:rPr lang="en-US" dirty="0">
                <a:solidFill>
                  <a:schemeClr val="accent1"/>
                </a:solidFill>
                <a:latin typeface="Didact Gothic" panose="020B0604020202020204" charset="0"/>
              </a:rPr>
              <a:t>Approve (Or Re-Approve) </a:t>
            </a:r>
          </a:p>
          <a:p>
            <a:pPr lvl="7"/>
            <a:r>
              <a:rPr lang="en-US" dirty="0">
                <a:solidFill>
                  <a:schemeClr val="accent1"/>
                </a:solidFill>
                <a:latin typeface="Didact Gothic" panose="020B0604020202020204" charset="0"/>
              </a:rPr>
              <a:t>	If you approve the proposal, select Approve (or Re-Approve).</a:t>
            </a:r>
          </a:p>
          <a:p>
            <a:pPr lvl="7"/>
            <a:endParaRPr lang="en-US" dirty="0">
              <a:solidFill>
                <a:schemeClr val="accent1"/>
              </a:solidFill>
              <a:latin typeface="Didact Gothic" panose="020B0604020202020204" charset="0"/>
            </a:endParaRPr>
          </a:p>
          <a:p>
            <a:pPr marL="342900" indent="-342900">
              <a:buFont typeface="+mj-lt"/>
              <a:buAutoNum type="arabicParenR"/>
            </a:pPr>
            <a:r>
              <a:rPr lang="en-US" dirty="0">
                <a:solidFill>
                  <a:schemeClr val="accent1"/>
                </a:solidFill>
                <a:latin typeface="Didact Gothic" panose="020B0604020202020204" charset="0"/>
              </a:rPr>
              <a:t>Send Back </a:t>
            </a:r>
          </a:p>
          <a:p>
            <a:r>
              <a:rPr lang="en-US" dirty="0">
                <a:solidFill>
                  <a:schemeClr val="accent1"/>
                </a:solidFill>
                <a:latin typeface="Didact Gothic" panose="020B0604020202020204" charset="0"/>
              </a:rPr>
              <a:t>	If the proposals needs changes, select Send Back. Add comments to explain why 	you are sending the proposal back. Select whether the proposal will come back to 	you or through the workflow. Use the “Prev/Next” to determine the person who will 	make the changes. </a:t>
            </a:r>
          </a:p>
          <a:p>
            <a:endParaRPr lang="en-US" dirty="0">
              <a:solidFill>
                <a:schemeClr val="accent1"/>
              </a:solidFill>
              <a:latin typeface="Didact Gothic" panose="020B0604020202020204" charset="0"/>
            </a:endParaRPr>
          </a:p>
          <a:p>
            <a:pPr marL="342900" indent="-342900">
              <a:buAutoNum type="arabicParenR" startAt="3"/>
            </a:pPr>
            <a:r>
              <a:rPr lang="en-US" dirty="0">
                <a:solidFill>
                  <a:schemeClr val="accent1"/>
                </a:solidFill>
                <a:latin typeface="Didact Gothic" panose="020B0604020202020204" charset="0"/>
              </a:rPr>
              <a:t>Reject </a:t>
            </a:r>
          </a:p>
          <a:p>
            <a:r>
              <a:rPr lang="en-US" dirty="0">
                <a:solidFill>
                  <a:schemeClr val="accent1"/>
                </a:solidFill>
                <a:latin typeface="Didact Gothic" panose="020B0604020202020204" charset="0"/>
              </a:rPr>
              <a:t>	Rejecting a proposal does not allow for any revisions. A new proposal will need 	to be created from scratch after rejection. </a:t>
            </a:r>
          </a:p>
        </p:txBody>
      </p:sp>
    </p:spTree>
    <p:extLst>
      <p:ext uri="{BB962C8B-B14F-4D97-AF65-F5344CB8AC3E}">
        <p14:creationId xmlns:p14="http://schemas.microsoft.com/office/powerpoint/2010/main" val="247253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4" y="1424150"/>
            <a:ext cx="4553170" cy="3259800"/>
          </a:xfrm>
        </p:spPr>
        <p:txBody>
          <a:bodyPr/>
          <a:lstStyle/>
          <a:p>
            <a:pPr marL="228600" indent="0">
              <a:lnSpc>
                <a:spcPct val="90000"/>
              </a:lnSpc>
              <a:spcAft>
                <a:spcPts val="600"/>
              </a:spcAft>
              <a:buNone/>
            </a:pPr>
            <a:r>
              <a:rPr lang="en-US" dirty="0"/>
              <a:t>The Action List is a list of items that are waiting for your approval. </a:t>
            </a:r>
          </a:p>
          <a:p>
            <a:pPr marL="228600" indent="0">
              <a:lnSpc>
                <a:spcPct val="90000"/>
              </a:lnSpc>
              <a:spcAft>
                <a:spcPts val="600"/>
              </a:spcAft>
              <a:buNone/>
            </a:pPr>
            <a:endParaRPr lang="en-US" dirty="0"/>
          </a:p>
          <a:p>
            <a:pPr marL="228600" indent="0">
              <a:lnSpc>
                <a:spcPct val="90000"/>
              </a:lnSpc>
              <a:spcAft>
                <a:spcPts val="600"/>
              </a:spcAft>
              <a:buNone/>
            </a:pPr>
            <a:r>
              <a:rPr lang="en-US" dirty="0"/>
              <a:t>It can be found in the upper-right corner. </a:t>
            </a:r>
          </a:p>
          <a:p>
            <a:pPr marL="228600" indent="0">
              <a:lnSpc>
                <a:spcPct val="90000"/>
              </a:lnSpc>
              <a:spcAft>
                <a:spcPts val="600"/>
              </a:spcAft>
              <a:buNone/>
            </a:pPr>
            <a:endParaRPr lang="en-US" dirty="0"/>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a:xfrm>
            <a:off x="713224" y="530584"/>
            <a:ext cx="6058835" cy="528600"/>
          </a:xfrm>
        </p:spPr>
        <p:txBody>
          <a:bodyPr/>
          <a:lstStyle/>
          <a:p>
            <a:r>
              <a:rPr lang="en-US" dirty="0"/>
              <a:t>Action List</a:t>
            </a:r>
          </a:p>
        </p:txBody>
      </p:sp>
      <p:pic>
        <p:nvPicPr>
          <p:cNvPr id="5" name="Picture 4" descr="A picture containing text&#10;&#10;Description automatically generated">
            <a:extLst>
              <a:ext uri="{FF2B5EF4-FFF2-40B4-BE49-F238E27FC236}">
                <a16:creationId xmlns:a16="http://schemas.microsoft.com/office/drawing/2014/main" id="{5BA54BB2-D29B-4A66-94A0-0E03F345995B}"/>
              </a:ext>
            </a:extLst>
          </p:cNvPr>
          <p:cNvPicPr>
            <a:picLocks noChangeAspect="1"/>
          </p:cNvPicPr>
          <p:nvPr/>
        </p:nvPicPr>
        <p:blipFill>
          <a:blip r:embed="rId2"/>
          <a:stretch>
            <a:fillRect/>
          </a:stretch>
        </p:blipFill>
        <p:spPr>
          <a:xfrm>
            <a:off x="5543433" y="2031155"/>
            <a:ext cx="2457251" cy="540595"/>
          </a:xfrm>
          <a:prstGeom prst="rect">
            <a:avLst/>
          </a:prstGeom>
        </p:spPr>
      </p:pic>
    </p:spTree>
    <p:extLst>
      <p:ext uri="{BB962C8B-B14F-4D97-AF65-F5344CB8AC3E}">
        <p14:creationId xmlns:p14="http://schemas.microsoft.com/office/powerpoint/2010/main" val="223529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D3BC4A-7F53-4AC6-82ED-57FCF9D8657E}"/>
              </a:ext>
            </a:extLst>
          </p:cNvPr>
          <p:cNvSpPr>
            <a:spLocks noGrp="1"/>
          </p:cNvSpPr>
          <p:nvPr>
            <p:ph type="body" idx="1"/>
          </p:nvPr>
        </p:nvSpPr>
        <p:spPr/>
        <p:txBody>
          <a:bodyPr/>
          <a:lstStyle/>
          <a:p>
            <a:r>
              <a:rPr lang="en-US" dirty="0"/>
              <a:t>Today is the Basic Training, we will post the slides on the training page.</a:t>
            </a:r>
          </a:p>
          <a:p>
            <a:r>
              <a:rPr lang="en-US" dirty="0"/>
              <a:t>August 30</a:t>
            </a:r>
            <a:r>
              <a:rPr lang="en-US" baseline="30000" dirty="0"/>
              <a:t>th</a:t>
            </a:r>
            <a:r>
              <a:rPr lang="en-US" dirty="0"/>
              <a:t>: Workflow Training </a:t>
            </a:r>
          </a:p>
          <a:p>
            <a:r>
              <a:rPr lang="en-US" dirty="0"/>
              <a:t>Multiple sessions in September for anyone initiating any curriculum development process. Please contact </a:t>
            </a:r>
            <a:r>
              <a:rPr lang="en-US" dirty="0">
                <a:hlinkClick r:id="rId2"/>
              </a:rPr>
              <a:t>ssindy@frostburg.edu</a:t>
            </a:r>
            <a:r>
              <a:rPr lang="en-US" dirty="0"/>
              <a:t> to set up a session.</a:t>
            </a:r>
          </a:p>
        </p:txBody>
      </p:sp>
      <p:sp>
        <p:nvSpPr>
          <p:cNvPr id="3" name="Title 2">
            <a:extLst>
              <a:ext uri="{FF2B5EF4-FFF2-40B4-BE49-F238E27FC236}">
                <a16:creationId xmlns:a16="http://schemas.microsoft.com/office/drawing/2014/main" id="{879D8D07-908F-4197-B671-C4B1666A5FB9}"/>
              </a:ext>
            </a:extLst>
          </p:cNvPr>
          <p:cNvSpPr>
            <a:spLocks noGrp="1"/>
          </p:cNvSpPr>
          <p:nvPr>
            <p:ph type="title"/>
          </p:nvPr>
        </p:nvSpPr>
        <p:spPr/>
        <p:txBody>
          <a:bodyPr/>
          <a:lstStyle/>
          <a:p>
            <a:r>
              <a:rPr lang="en-US" dirty="0"/>
              <a:t>Training plan and implementation</a:t>
            </a:r>
          </a:p>
        </p:txBody>
      </p:sp>
    </p:spTree>
    <p:extLst>
      <p:ext uri="{BB962C8B-B14F-4D97-AF65-F5344CB8AC3E}">
        <p14:creationId xmlns:p14="http://schemas.microsoft.com/office/powerpoint/2010/main" val="220800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F7-6297-4430-A769-6BD82A4B3725}"/>
              </a:ext>
            </a:extLst>
          </p:cNvPr>
          <p:cNvSpPr>
            <a:spLocks noGrp="1"/>
          </p:cNvSpPr>
          <p:nvPr>
            <p:ph type="body" idx="1"/>
          </p:nvPr>
        </p:nvSpPr>
        <p:spPr/>
        <p:txBody>
          <a:bodyPr/>
          <a:lstStyle/>
          <a:p>
            <a:r>
              <a:rPr lang="en-US" dirty="0"/>
              <a:t>Anything already in paper workflow-approved in the spring 21 by a college curriculum or governance committee- will continue with paper and the previous practice. Anything approved on paper</a:t>
            </a:r>
            <a:r>
              <a:rPr lang="en-US"/>
              <a:t>, stays on paper.</a:t>
            </a:r>
            <a:endParaRPr lang="en-US" dirty="0"/>
          </a:p>
          <a:p>
            <a:r>
              <a:rPr lang="en-US" dirty="0"/>
              <a:t>Anything NEW-All NEW curriculum proposals beginning with a proposer will start in KUALI. </a:t>
            </a:r>
          </a:p>
          <a:p>
            <a:endParaRPr lang="en-US" dirty="0"/>
          </a:p>
        </p:txBody>
      </p:sp>
      <p:sp>
        <p:nvSpPr>
          <p:cNvPr id="3" name="Title 2">
            <a:extLst>
              <a:ext uri="{FF2B5EF4-FFF2-40B4-BE49-F238E27FC236}">
                <a16:creationId xmlns:a16="http://schemas.microsoft.com/office/drawing/2014/main" id="{311A4AF7-AC12-42B0-8FBC-4C3E21DC3C82}"/>
              </a:ext>
            </a:extLst>
          </p:cNvPr>
          <p:cNvSpPr>
            <a:spLocks noGrp="1"/>
          </p:cNvSpPr>
          <p:nvPr>
            <p:ph type="title"/>
          </p:nvPr>
        </p:nvSpPr>
        <p:spPr/>
        <p:txBody>
          <a:bodyPr/>
          <a:lstStyle/>
          <a:p>
            <a:r>
              <a:rPr lang="en-US" dirty="0"/>
              <a:t>Path Forward</a:t>
            </a:r>
          </a:p>
        </p:txBody>
      </p:sp>
    </p:spTree>
    <p:extLst>
      <p:ext uri="{BB962C8B-B14F-4D97-AF65-F5344CB8AC3E}">
        <p14:creationId xmlns:p14="http://schemas.microsoft.com/office/powerpoint/2010/main" val="295653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E4E4F78-DB11-4AE3-90A9-3FE5FA7F633B}"/>
              </a:ext>
            </a:extLst>
          </p:cNvPr>
          <p:cNvSpPr>
            <a:spLocks noGrp="1"/>
          </p:cNvSpPr>
          <p:nvPr>
            <p:ph type="title" idx="15"/>
          </p:nvPr>
        </p:nvSpPr>
        <p:spPr/>
        <p:txBody>
          <a:bodyPr/>
          <a:lstStyle/>
          <a:p>
            <a:r>
              <a:rPr lang="en-US" dirty="0"/>
              <a:t>Basic Kuali 101 Agenda</a:t>
            </a:r>
            <a:br>
              <a:rPr lang="en-US" dirty="0"/>
            </a:br>
            <a:r>
              <a:rPr lang="en-US" dirty="0">
                <a:solidFill>
                  <a:srgbClr val="FF0000"/>
                </a:solidFill>
              </a:rPr>
              <a:t>(Note: Not a technical training)</a:t>
            </a:r>
          </a:p>
        </p:txBody>
      </p:sp>
      <p:sp>
        <p:nvSpPr>
          <p:cNvPr id="16" name="TextBox 15">
            <a:extLst>
              <a:ext uri="{FF2B5EF4-FFF2-40B4-BE49-F238E27FC236}">
                <a16:creationId xmlns:a16="http://schemas.microsoft.com/office/drawing/2014/main" id="{F75B580E-2012-4CED-A3C3-7B4709F9C600}"/>
              </a:ext>
            </a:extLst>
          </p:cNvPr>
          <p:cNvSpPr txBox="1"/>
          <p:nvPr/>
        </p:nvSpPr>
        <p:spPr>
          <a:xfrm>
            <a:off x="4317618" y="509647"/>
            <a:ext cx="4826382" cy="4124206"/>
          </a:xfrm>
          <a:prstGeom prst="rect">
            <a:avLst/>
          </a:prstGeom>
          <a:noFill/>
        </p:spPr>
        <p:txBody>
          <a:bodyPr wrap="square">
            <a:spAutoFit/>
          </a:bodyPr>
          <a:lstStyle/>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rPr>
              <a:t>Getting Started: </a:t>
            </a:r>
          </a:p>
          <a:p>
            <a:pPr marL="285750" lvl="8" indent="-285750">
              <a:buFont typeface="Wingdings" panose="05000000000000000000" pitchFamily="2" charset="2"/>
              <a:buChar char="§"/>
            </a:pPr>
            <a:r>
              <a:rPr lang="en-US" sz="1800" dirty="0">
                <a:solidFill>
                  <a:schemeClr val="tx1">
                    <a:alpha val="80000"/>
                  </a:schemeClr>
                </a:solidFill>
                <a:latin typeface="Didact Gothic" panose="020B0604020202020204" charset="0"/>
              </a:rPr>
              <a:t>FSU Training site:</a:t>
            </a:r>
          </a:p>
          <a:p>
            <a:pPr lvl="8"/>
            <a:r>
              <a:rPr lang="en-US" dirty="0">
                <a:solidFill>
                  <a:schemeClr val="tx1">
                    <a:alpha val="80000"/>
                  </a:schemeClr>
                </a:solidFill>
                <a:latin typeface="Didact Gothic" panose="020B0604020202020204" charset="0"/>
              </a:rPr>
              <a:t>	</a:t>
            </a:r>
            <a:r>
              <a:rPr lang="en-US" dirty="0">
                <a:solidFill>
                  <a:schemeClr val="tx1">
                    <a:alpha val="80000"/>
                  </a:schemeClr>
                </a:solidFill>
                <a:latin typeface="Didact Gothic" panose="020B0604020202020204" charset="0"/>
                <a:hlinkClick r:id="rId2"/>
              </a:rPr>
              <a:t>https://www.frostburg.edu/information-</a:t>
            </a:r>
            <a:r>
              <a:rPr lang="en-US" dirty="0">
                <a:solidFill>
                  <a:schemeClr val="tx1">
                    <a:alpha val="80000"/>
                  </a:schemeClr>
                </a:solidFill>
                <a:latin typeface="Didact Gothic" panose="020B0604020202020204" charset="0"/>
              </a:rPr>
              <a:t>	</a:t>
            </a:r>
            <a:r>
              <a:rPr lang="en-US" dirty="0">
                <a:solidFill>
                  <a:schemeClr val="tx1">
                    <a:alpha val="80000"/>
                  </a:schemeClr>
                </a:solidFill>
                <a:latin typeface="Didact Gothic" panose="020B0604020202020204" charset="0"/>
                <a:hlinkClick r:id="rId3"/>
              </a:rPr>
              <a:t>technology/Training/kualitraining.php</a:t>
            </a:r>
            <a:endParaRPr lang="en-US" dirty="0">
              <a:solidFill>
                <a:schemeClr val="tx1">
                  <a:alpha val="80000"/>
                </a:schemeClr>
              </a:solidFill>
              <a:latin typeface="Didact Gothic" panose="020B0604020202020204" charset="0"/>
            </a:endParaRPr>
          </a:p>
          <a:p>
            <a:pPr marL="285750" lvl="8" indent="-285750">
              <a:buFont typeface="Wingdings" panose="05000000000000000000" pitchFamily="2" charset="2"/>
              <a:buChar char="§"/>
            </a:pPr>
            <a:r>
              <a:rPr lang="en-US" sz="1800" dirty="0">
                <a:solidFill>
                  <a:schemeClr val="tx1">
                    <a:alpha val="80000"/>
                  </a:schemeClr>
                </a:solidFill>
                <a:latin typeface="Didact Gothic" panose="020B0604020202020204" charset="0"/>
              </a:rPr>
              <a:t>Log into Kuali: </a:t>
            </a:r>
            <a:r>
              <a:rPr lang="en-US" dirty="0">
                <a:solidFill>
                  <a:schemeClr val="tx1">
                    <a:alpha val="80000"/>
                  </a:schemeClr>
                </a:solidFill>
                <a:latin typeface="Didact Gothic" panose="020B0604020202020204" charset="0"/>
                <a:hlinkClick r:id="rId4"/>
              </a:rPr>
              <a:t>https://frostburg-stg.kuali.co/</a:t>
            </a:r>
            <a:r>
              <a:rPr lang="en-US" dirty="0">
                <a:solidFill>
                  <a:schemeClr val="tx1">
                    <a:alpha val="80000"/>
                  </a:schemeClr>
                </a:solidFill>
                <a:latin typeface="Didact Gothic" panose="020B0604020202020204" charset="0"/>
              </a:rPr>
              <a:t>  </a:t>
            </a:r>
          </a:p>
          <a:p>
            <a:pPr lvl="8"/>
            <a:r>
              <a:rPr lang="en-US" sz="1800" dirty="0">
                <a:solidFill>
                  <a:schemeClr val="tx1">
                    <a:alpha val="80000"/>
                  </a:schemeClr>
                </a:solidFill>
                <a:latin typeface="Didact Gothic" panose="020B0604020202020204" charset="0"/>
              </a:rPr>
              <a:t>	Using your FSU credentials.</a:t>
            </a:r>
            <a:endParaRPr lang="en-US" sz="1800" dirty="0">
              <a:solidFill>
                <a:schemeClr val="tx1">
                  <a:alpha val="80000"/>
                </a:schemeClr>
              </a:solidFill>
              <a:latin typeface="Didact Gothic" panose="020B0604020202020204" charset="0"/>
              <a:hlinkClick r:id="rId5"/>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5"/>
              </a:rPr>
              <a:t>Navigating Kuali Curriculum Management </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u="sng" dirty="0">
                <a:solidFill>
                  <a:schemeClr val="tx1">
                    <a:alpha val="80000"/>
                  </a:schemeClr>
                </a:solidFill>
                <a:latin typeface="Didact Gothic" panose="020B0604020202020204" charset="0"/>
                <a:hlinkClick r:id="rId6"/>
              </a:rPr>
              <a:t>Workflow</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7"/>
              </a:rPr>
              <a:t>Courses</a:t>
            </a:r>
            <a:endParaRPr lang="en-US" sz="1800" dirty="0">
              <a:solidFill>
                <a:schemeClr val="tx1">
                  <a:alpha val="80000"/>
                </a:schemeClr>
              </a:solidFill>
              <a:highlight>
                <a:srgbClr val="FFFF00"/>
              </a:highlight>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8"/>
              </a:rPr>
              <a:t>Programs</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9"/>
              </a:rPr>
              <a:t>Audit Log/History</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10"/>
              </a:rPr>
              <a:t>Reviewing Proposals/Action List</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hlinkClick r:id="rId11"/>
              </a:rPr>
              <a:t>Agenda Builder</a:t>
            </a:r>
            <a:endParaRPr lang="en-US" sz="1800" dirty="0">
              <a:solidFill>
                <a:schemeClr val="tx1">
                  <a:alpha val="80000"/>
                </a:schemeClr>
              </a:solidFill>
              <a:latin typeface="Didact Gothic" panose="020B0604020202020204" charset="0"/>
            </a:endParaRP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rPr>
              <a:t>Fall Training Plan</a:t>
            </a:r>
          </a:p>
          <a:p>
            <a:pPr marL="285750" indent="-285750">
              <a:buFont typeface="Wingdings" panose="05000000000000000000" pitchFamily="2" charset="2"/>
              <a:buChar char="§"/>
            </a:pPr>
            <a:r>
              <a:rPr lang="en-US" sz="1800" dirty="0">
                <a:solidFill>
                  <a:schemeClr val="tx1">
                    <a:alpha val="80000"/>
                  </a:schemeClr>
                </a:solidFill>
                <a:latin typeface="Didact Gothic" panose="020B0604020202020204" charset="0"/>
              </a:rPr>
              <a:t>Canvas Course: Curriculum Development</a:t>
            </a:r>
            <a:r>
              <a:rPr lang="en-US" sz="1800" dirty="0">
                <a:solidFill>
                  <a:schemeClr val="tx1">
                    <a:alpha val="80000"/>
                  </a:schemeClr>
                </a:solidFill>
              </a:rPr>
              <a:t> </a:t>
            </a:r>
          </a:p>
        </p:txBody>
      </p:sp>
      <p:cxnSp>
        <p:nvCxnSpPr>
          <p:cNvPr id="17" name="Straight Connector 16">
            <a:extLst>
              <a:ext uri="{FF2B5EF4-FFF2-40B4-BE49-F238E27FC236}">
                <a16:creationId xmlns:a16="http://schemas.microsoft.com/office/drawing/2014/main" id="{B0EDA5F0-133F-4E72-8D09-E469C4864DED}"/>
              </a:ext>
            </a:extLst>
          </p:cNvPr>
          <p:cNvCxnSpPr>
            <a:cxnSpLocks/>
          </p:cNvCxnSpPr>
          <p:nvPr/>
        </p:nvCxnSpPr>
        <p:spPr>
          <a:xfrm>
            <a:off x="-336884" y="2866953"/>
            <a:ext cx="2818827" cy="2585071"/>
          </a:xfrm>
          <a:prstGeom prst="line">
            <a:avLst/>
          </a:prstGeom>
          <a:ln>
            <a:solidFill>
              <a:srgbClr val="FF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1127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C01C-188B-4B12-A4DF-23B23692DFE1}"/>
              </a:ext>
            </a:extLst>
          </p:cNvPr>
          <p:cNvSpPr>
            <a:spLocks noGrp="1"/>
          </p:cNvSpPr>
          <p:nvPr>
            <p:ph type="title"/>
          </p:nvPr>
        </p:nvSpPr>
        <p:spPr>
          <a:xfrm>
            <a:off x="713225" y="1440199"/>
            <a:ext cx="3778093" cy="2197229"/>
          </a:xfrm>
        </p:spPr>
        <p:txBody>
          <a:bodyPr/>
          <a:lstStyle/>
          <a:p>
            <a:r>
              <a:rPr lang="en-US" dirty="0"/>
              <a:t>NAVIGATING KUALI CURRICULUM MANAGEMENT</a:t>
            </a:r>
          </a:p>
        </p:txBody>
      </p:sp>
      <p:sp>
        <p:nvSpPr>
          <p:cNvPr id="3" name="Subtitle 2">
            <a:extLst>
              <a:ext uri="{FF2B5EF4-FFF2-40B4-BE49-F238E27FC236}">
                <a16:creationId xmlns:a16="http://schemas.microsoft.com/office/drawing/2014/main" id="{2EE824F2-2576-4255-BB4E-EB4CA6E11297}"/>
              </a:ext>
            </a:extLst>
          </p:cNvPr>
          <p:cNvSpPr>
            <a:spLocks noGrp="1"/>
          </p:cNvSpPr>
          <p:nvPr>
            <p:ph type="subTitle" idx="1"/>
          </p:nvPr>
        </p:nvSpPr>
        <p:spPr>
          <a:xfrm>
            <a:off x="713224" y="4040842"/>
            <a:ext cx="3778093" cy="855650"/>
          </a:xfrm>
        </p:spPr>
        <p:txBody>
          <a:bodyPr/>
          <a:lstStyle/>
          <a:p>
            <a:r>
              <a:rPr lang="en-US" dirty="0"/>
              <a:t>Log into Kuali with your Frostburg Credentials.</a:t>
            </a:r>
          </a:p>
          <a:p>
            <a:endParaRPr lang="en-US" dirty="0"/>
          </a:p>
          <a:p>
            <a:r>
              <a:rPr lang="en-US" dirty="0"/>
              <a:t>Click on Curriculum.</a:t>
            </a:r>
          </a:p>
        </p:txBody>
      </p:sp>
      <p:pic>
        <p:nvPicPr>
          <p:cNvPr id="4" name="Picture 3">
            <a:extLst>
              <a:ext uri="{FF2B5EF4-FFF2-40B4-BE49-F238E27FC236}">
                <a16:creationId xmlns:a16="http://schemas.microsoft.com/office/drawing/2014/main" id="{1603C638-A982-4C6A-92FD-AB3CF44307D1}"/>
              </a:ext>
            </a:extLst>
          </p:cNvPr>
          <p:cNvPicPr>
            <a:picLocks noChangeAspect="1"/>
          </p:cNvPicPr>
          <p:nvPr/>
        </p:nvPicPr>
        <p:blipFill>
          <a:blip r:embed="rId2"/>
          <a:stretch>
            <a:fillRect/>
          </a:stretch>
        </p:blipFill>
        <p:spPr>
          <a:xfrm>
            <a:off x="4951922" y="1687606"/>
            <a:ext cx="4017309" cy="1606924"/>
          </a:xfrm>
          <a:prstGeom prst="rect">
            <a:avLst/>
          </a:prstGeom>
        </p:spPr>
      </p:pic>
      <p:sp>
        <p:nvSpPr>
          <p:cNvPr id="5" name="Isosceles Triangle 4">
            <a:extLst>
              <a:ext uri="{FF2B5EF4-FFF2-40B4-BE49-F238E27FC236}">
                <a16:creationId xmlns:a16="http://schemas.microsoft.com/office/drawing/2014/main" id="{7CBCDA50-FBA4-4CDF-BC02-BB12AEFB2CA1}"/>
              </a:ext>
            </a:extLst>
          </p:cNvPr>
          <p:cNvSpPr/>
          <p:nvPr/>
        </p:nvSpPr>
        <p:spPr>
          <a:xfrm rot="10800000">
            <a:off x="3720219" y="2798090"/>
            <a:ext cx="771098" cy="839338"/>
          </a:xfrm>
          <a:prstGeom prst="triangle">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183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p:txBody>
          <a:bodyPr/>
          <a:lstStyle/>
          <a:p>
            <a:pPr marL="514350" indent="-285750">
              <a:lnSpc>
                <a:spcPct val="90000"/>
              </a:lnSpc>
              <a:spcAft>
                <a:spcPts val="600"/>
              </a:spcAft>
              <a:buFont typeface="Wingdings" panose="05000000000000000000" pitchFamily="2" charset="2"/>
              <a:buChar char="§"/>
            </a:pPr>
            <a:r>
              <a:rPr lang="en-US" dirty="0"/>
              <a:t>My Proposals - where you can find any proposals you've created.</a:t>
            </a:r>
            <a:endParaRPr lang="en-US" b="0" i="0" dirty="0">
              <a:effectLst/>
            </a:endParaRPr>
          </a:p>
          <a:p>
            <a:pPr marL="514350" indent="-285750">
              <a:lnSpc>
                <a:spcPct val="90000"/>
              </a:lnSpc>
              <a:spcAft>
                <a:spcPts val="600"/>
              </a:spcAft>
              <a:buFont typeface="Wingdings" panose="05000000000000000000" pitchFamily="2" charset="2"/>
              <a:buChar char="§"/>
            </a:pPr>
            <a:r>
              <a:rPr lang="en-US" dirty="0"/>
              <a:t>My Action List - where you can find any proposals that require an action from you.</a:t>
            </a:r>
            <a:endParaRPr lang="en-US" b="0" i="0" dirty="0">
              <a:effectLst/>
            </a:endParaRP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Dashboard</a:t>
            </a:r>
          </a:p>
        </p:txBody>
      </p:sp>
      <p:pic>
        <p:nvPicPr>
          <p:cNvPr id="4" name="Picture 2" descr="dashboard.jpg">
            <a:extLst>
              <a:ext uri="{FF2B5EF4-FFF2-40B4-BE49-F238E27FC236}">
                <a16:creationId xmlns:a16="http://schemas.microsoft.com/office/drawing/2014/main" id="{672054C2-1782-4373-A5B3-1FD296058B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989" y="2571750"/>
            <a:ext cx="8560021" cy="15836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7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2385636" y="1424150"/>
            <a:ext cx="5390201" cy="3259800"/>
          </a:xfrm>
        </p:spPr>
        <p:txBody>
          <a:bodyPr/>
          <a:lstStyle/>
          <a:p>
            <a:pPr>
              <a:buFont typeface="Wingdings" panose="05000000000000000000" pitchFamily="2" charset="2"/>
              <a:buChar char="§"/>
            </a:pPr>
            <a:r>
              <a:rPr lang="en-US" dirty="0"/>
              <a:t>Courses - Search courses and submit new/change proposals</a:t>
            </a:r>
          </a:p>
          <a:p>
            <a:pPr>
              <a:buFont typeface="Wingdings" panose="05000000000000000000" pitchFamily="2" charset="2"/>
              <a:buChar char="§"/>
            </a:pPr>
            <a:r>
              <a:rPr lang="en-US" dirty="0"/>
              <a:t>Programs - Search programs and submit new/change proposals</a:t>
            </a:r>
          </a:p>
          <a:p>
            <a:pPr>
              <a:buFont typeface="Wingdings" panose="05000000000000000000" pitchFamily="2" charset="2"/>
              <a:buChar char="§"/>
            </a:pPr>
            <a:r>
              <a:rPr lang="en-US" dirty="0"/>
              <a:t>Sub-Plans - Search sub-plans and submit new/change proposals</a:t>
            </a:r>
          </a:p>
          <a:p>
            <a:pPr>
              <a:buFont typeface="Wingdings" panose="05000000000000000000" pitchFamily="2" charset="2"/>
              <a:buChar char="§"/>
            </a:pPr>
            <a:r>
              <a:rPr lang="en-US" dirty="0"/>
              <a:t>Policies - Search policies and submit new/change proposals</a:t>
            </a:r>
          </a:p>
          <a:p>
            <a:pPr>
              <a:buFont typeface="Wingdings" panose="05000000000000000000" pitchFamily="2" charset="2"/>
              <a:buChar char="§"/>
            </a:pPr>
            <a:r>
              <a:rPr lang="en-US" dirty="0"/>
              <a:t>Proposals - Search for proposals in draft, review, approved or rejected</a:t>
            </a:r>
          </a:p>
          <a:p>
            <a:pPr>
              <a:buFont typeface="Wingdings" panose="05000000000000000000" pitchFamily="2" charset="2"/>
              <a:buChar char="§"/>
            </a:pPr>
            <a:endParaRPr lang="en-US" dirty="0"/>
          </a:p>
          <a:p>
            <a:pPr>
              <a:buFont typeface="Wingdings" panose="05000000000000000000" pitchFamily="2" charset="2"/>
              <a:buChar char="§"/>
            </a:pPr>
            <a:r>
              <a:rPr lang="en-US" dirty="0"/>
              <a:t>FSU Note: Past practice has allowed for a new program proposal to encompasses a package of changes. Kuali views each change as and individual proposal. If you submit all “proposals "at the same time, they will flow through the workflow together, so the proposal becomes a “package”.</a:t>
            </a:r>
          </a:p>
          <a:p>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Left Navigation</a:t>
            </a:r>
          </a:p>
        </p:txBody>
      </p:sp>
      <p:pic>
        <p:nvPicPr>
          <p:cNvPr id="5" name="Picture 2">
            <a:extLst>
              <a:ext uri="{FF2B5EF4-FFF2-40B4-BE49-F238E27FC236}">
                <a16:creationId xmlns:a16="http://schemas.microsoft.com/office/drawing/2014/main" id="{0E0A18F7-D945-44D2-8D42-69F59E63A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25" y="1424150"/>
            <a:ext cx="1672412" cy="260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556FB-B0FD-45B8-8F28-E212B0446F4A}"/>
              </a:ext>
            </a:extLst>
          </p:cNvPr>
          <p:cNvSpPr>
            <a:spLocks noGrp="1"/>
          </p:cNvSpPr>
          <p:nvPr>
            <p:ph type="body" idx="1"/>
          </p:nvPr>
        </p:nvSpPr>
        <p:spPr>
          <a:xfrm>
            <a:off x="713225" y="1424150"/>
            <a:ext cx="7523250" cy="3259800"/>
          </a:xfrm>
        </p:spPr>
        <p:txBody>
          <a:bodyPr/>
          <a:lstStyle/>
          <a:p>
            <a:pPr marL="139700" indent="0">
              <a:buNone/>
            </a:pPr>
            <a:r>
              <a:rPr lang="en-US" dirty="0"/>
              <a:t>Use the search bar at the top of each page.</a:t>
            </a:r>
          </a:p>
          <a:p>
            <a:pPr marL="139700" indent="0">
              <a:buNone/>
            </a:pPr>
            <a:r>
              <a:rPr lang="en-US" dirty="0"/>
              <a:t>  </a:t>
            </a:r>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Use the Filters on the right side. Filter by Status, College, and/or Department. </a:t>
            </a:r>
          </a:p>
          <a:p>
            <a:pPr marL="139700" indent="0">
              <a:buNone/>
            </a:pPr>
            <a:endParaRPr lang="en-US" dirty="0"/>
          </a:p>
        </p:txBody>
      </p:sp>
      <p:sp>
        <p:nvSpPr>
          <p:cNvPr id="3" name="Title 2">
            <a:extLst>
              <a:ext uri="{FF2B5EF4-FFF2-40B4-BE49-F238E27FC236}">
                <a16:creationId xmlns:a16="http://schemas.microsoft.com/office/drawing/2014/main" id="{7B5A8DF1-59D7-49D0-B419-0127F0AB18A1}"/>
              </a:ext>
            </a:extLst>
          </p:cNvPr>
          <p:cNvSpPr>
            <a:spLocks noGrp="1"/>
          </p:cNvSpPr>
          <p:nvPr>
            <p:ph type="title"/>
          </p:nvPr>
        </p:nvSpPr>
        <p:spPr/>
        <p:txBody>
          <a:bodyPr/>
          <a:lstStyle/>
          <a:p>
            <a:r>
              <a:rPr lang="en-US" dirty="0"/>
              <a:t>More Navigation</a:t>
            </a:r>
          </a:p>
        </p:txBody>
      </p:sp>
      <p:pic>
        <p:nvPicPr>
          <p:cNvPr id="6" name="Picture 4" descr="searchbar.jpg">
            <a:extLst>
              <a:ext uri="{FF2B5EF4-FFF2-40B4-BE49-F238E27FC236}">
                <a16:creationId xmlns:a16="http://schemas.microsoft.com/office/drawing/2014/main" id="{A11DAC1A-53E9-4A51-9992-5839D2E90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25" y="1850904"/>
            <a:ext cx="44958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ilters.png">
            <a:extLst>
              <a:ext uri="{FF2B5EF4-FFF2-40B4-BE49-F238E27FC236}">
                <a16:creationId xmlns:a16="http://schemas.microsoft.com/office/drawing/2014/main" id="{E98E21C0-576D-4AD7-8382-EE1FCFA69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25" y="2849159"/>
            <a:ext cx="1615669" cy="216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2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8D7E-48A7-4337-B316-A135BF7C7474}"/>
              </a:ext>
            </a:extLst>
          </p:cNvPr>
          <p:cNvSpPr>
            <a:spLocks noGrp="1"/>
          </p:cNvSpPr>
          <p:nvPr>
            <p:ph type="title"/>
          </p:nvPr>
        </p:nvSpPr>
        <p:spPr/>
        <p:txBody>
          <a:bodyPr/>
          <a:lstStyle/>
          <a:p>
            <a:r>
              <a:rPr lang="en-US" dirty="0"/>
              <a:t>Workflow</a:t>
            </a:r>
          </a:p>
        </p:txBody>
      </p:sp>
      <p:sp>
        <p:nvSpPr>
          <p:cNvPr id="3" name="Subtitle 2">
            <a:extLst>
              <a:ext uri="{FF2B5EF4-FFF2-40B4-BE49-F238E27FC236}">
                <a16:creationId xmlns:a16="http://schemas.microsoft.com/office/drawing/2014/main" id="{7000E2D1-4483-4700-BBE4-30A7F8F9C653}"/>
              </a:ext>
            </a:extLst>
          </p:cNvPr>
          <p:cNvSpPr>
            <a:spLocks noGrp="1"/>
          </p:cNvSpPr>
          <p:nvPr>
            <p:ph type="subTitle" idx="1"/>
          </p:nvPr>
        </p:nvSpPr>
        <p:spPr>
          <a:xfrm>
            <a:off x="733015" y="2263300"/>
            <a:ext cx="2587701" cy="1951190"/>
          </a:xfrm>
        </p:spPr>
        <p:txBody>
          <a:bodyPr/>
          <a:lstStyle/>
          <a:p>
            <a:r>
              <a:rPr lang="en-US" dirty="0"/>
              <a:t>There will be a separate training on the  workflow.</a:t>
            </a:r>
          </a:p>
        </p:txBody>
      </p:sp>
      <p:sp>
        <p:nvSpPr>
          <p:cNvPr id="5" name="TextBox 4">
            <a:extLst>
              <a:ext uri="{FF2B5EF4-FFF2-40B4-BE49-F238E27FC236}">
                <a16:creationId xmlns:a16="http://schemas.microsoft.com/office/drawing/2014/main" id="{4839578D-4D6D-4EAD-BC66-79DD42219C78}"/>
              </a:ext>
            </a:extLst>
          </p:cNvPr>
          <p:cNvSpPr txBox="1"/>
          <p:nvPr/>
        </p:nvSpPr>
        <p:spPr>
          <a:xfrm>
            <a:off x="4819506" y="571202"/>
            <a:ext cx="4324494" cy="4001095"/>
          </a:xfrm>
          <a:prstGeom prst="rect">
            <a:avLst/>
          </a:prstGeom>
          <a:noFill/>
        </p:spPr>
        <p:txBody>
          <a:bodyPr wrap="square">
            <a:spAutoFit/>
          </a:bodyPr>
          <a:lstStyle/>
          <a:p>
            <a:r>
              <a:rPr lang="en-US" sz="1600" dirty="0">
                <a:solidFill>
                  <a:schemeClr val="accent6">
                    <a:lumMod val="85000"/>
                  </a:schemeClr>
                </a:solidFill>
                <a:latin typeface="Didact Gothic" panose="020B0604020202020204" charset="0"/>
              </a:rPr>
              <a:t>For the workflow for any proposals of courses/programs, please refer to the Canvas course Academic Curriculum Proposals Review and Governance Approval Process. </a:t>
            </a:r>
          </a:p>
          <a:p>
            <a:endParaRPr lang="en-US" sz="1600" dirty="0">
              <a:solidFill>
                <a:schemeClr val="accent6">
                  <a:lumMod val="85000"/>
                </a:schemeClr>
              </a:solidFill>
              <a:latin typeface="Didact Gothic" panose="020B0604020202020204" charset="0"/>
            </a:endParaRPr>
          </a:p>
          <a:p>
            <a:r>
              <a:rPr lang="en-US" sz="1600" dirty="0">
                <a:solidFill>
                  <a:schemeClr val="accent6">
                    <a:lumMod val="85000"/>
                  </a:schemeClr>
                </a:solidFill>
                <a:latin typeface="Didact Gothic" panose="020B0604020202020204" charset="0"/>
              </a:rPr>
              <a:t>Steps within the curriculum development process will need to be acknowledged or approved within Kuali</a:t>
            </a:r>
            <a:r>
              <a:rPr lang="en-US" dirty="0">
                <a:solidFill>
                  <a:schemeClr val="accent6">
                    <a:lumMod val="85000"/>
                  </a:schemeClr>
                </a:solidFill>
                <a:latin typeface="Didact Gothic" panose="020B0604020202020204" charset="0"/>
              </a:rPr>
              <a:t>.</a:t>
            </a:r>
          </a:p>
          <a:p>
            <a:endParaRPr lang="en-US" dirty="0">
              <a:solidFill>
                <a:schemeClr val="accent6">
                  <a:lumMod val="85000"/>
                </a:schemeClr>
              </a:solidFill>
              <a:latin typeface="Didact Gothic" panose="020B0604020202020204" charset="0"/>
            </a:endParaRPr>
          </a:p>
          <a:p>
            <a:r>
              <a:rPr lang="en-US" sz="1600" dirty="0">
                <a:solidFill>
                  <a:schemeClr val="accent6">
                    <a:lumMod val="85000"/>
                  </a:schemeClr>
                </a:solidFill>
                <a:latin typeface="Didact Gothic" panose="020B0604020202020204" charset="0"/>
              </a:rPr>
              <a:t>Course Workflow: </a:t>
            </a:r>
            <a:r>
              <a:rPr lang="en-US" sz="1200" dirty="0">
                <a:solidFill>
                  <a:schemeClr val="accent6">
                    <a:lumMod val="85000"/>
                  </a:schemeClr>
                </a:solidFill>
                <a:latin typeface="Didact Gothic" panose="020B0604020202020204" charset="0"/>
              </a:rPr>
              <a:t>https://frostburg-stg.kuali.co/cm/#/flowbot/5f75d4a53e35ee001be105e7 </a:t>
            </a:r>
          </a:p>
          <a:p>
            <a:endParaRPr lang="en-US" dirty="0">
              <a:solidFill>
                <a:schemeClr val="accent6">
                  <a:lumMod val="85000"/>
                </a:schemeClr>
              </a:solidFill>
              <a:latin typeface="Didact Gothic" panose="020B0604020202020204" charset="0"/>
            </a:endParaRPr>
          </a:p>
          <a:p>
            <a:r>
              <a:rPr lang="en-US" sz="1600" dirty="0">
                <a:solidFill>
                  <a:schemeClr val="accent6">
                    <a:lumMod val="85000"/>
                  </a:schemeClr>
                </a:solidFill>
                <a:latin typeface="Didact Gothic" panose="020B0604020202020204" charset="0"/>
              </a:rPr>
              <a:t>Program Workflow: </a:t>
            </a:r>
            <a:r>
              <a:rPr lang="en-US" sz="1200" dirty="0">
                <a:solidFill>
                  <a:schemeClr val="accent6">
                    <a:lumMod val="85000"/>
                  </a:schemeClr>
                </a:solidFill>
                <a:latin typeface="Didact Gothic" panose="020B0604020202020204" charset="0"/>
              </a:rPr>
              <a:t>https://frostburg-stg.kuali.co/cm/#/flowbot/5f74b8eb4eeaba001bb667f2</a:t>
            </a:r>
          </a:p>
          <a:p>
            <a:endParaRPr lang="en-US" dirty="0">
              <a:solidFill>
                <a:schemeClr val="accent6">
                  <a:lumMod val="85000"/>
                </a:schemeClr>
              </a:solidFill>
              <a:latin typeface="Didact Gothic" panose="020B0604020202020204" charset="0"/>
            </a:endParaRPr>
          </a:p>
          <a:p>
            <a:r>
              <a:rPr lang="en-US" sz="1600" dirty="0">
                <a:solidFill>
                  <a:schemeClr val="accent6">
                    <a:lumMod val="85000"/>
                  </a:schemeClr>
                </a:solidFill>
                <a:latin typeface="Didact Gothic" panose="020B0604020202020204" charset="0"/>
              </a:rPr>
              <a:t>Subplan Workflow: </a:t>
            </a:r>
            <a:r>
              <a:rPr lang="en-US" sz="1200" dirty="0">
                <a:solidFill>
                  <a:schemeClr val="accent6">
                    <a:lumMod val="85000"/>
                  </a:schemeClr>
                </a:solidFill>
                <a:latin typeface="Didact Gothic" panose="020B0604020202020204" charset="0"/>
              </a:rPr>
              <a:t>https://frostburg-stg.kuali.co/cm/#/flowbot/60416bf3a340b8001b0e450b</a:t>
            </a:r>
          </a:p>
        </p:txBody>
      </p:sp>
      <p:sp>
        <p:nvSpPr>
          <p:cNvPr id="6" name="Isosceles Triangle 5">
            <a:extLst>
              <a:ext uri="{FF2B5EF4-FFF2-40B4-BE49-F238E27FC236}">
                <a16:creationId xmlns:a16="http://schemas.microsoft.com/office/drawing/2014/main" id="{BAA37A29-BE72-4759-A479-B0EB023B2AAC}"/>
              </a:ext>
            </a:extLst>
          </p:cNvPr>
          <p:cNvSpPr/>
          <p:nvPr/>
        </p:nvSpPr>
        <p:spPr>
          <a:xfrm rot="10800000">
            <a:off x="3720219" y="2798090"/>
            <a:ext cx="771098" cy="839338"/>
          </a:xfrm>
          <a:prstGeom prst="triangle">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192206"/>
      </p:ext>
    </p:extLst>
  </p:cSld>
  <p:clrMapOvr>
    <a:masterClrMapping/>
  </p:clrMapOvr>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E95B5E3EB72C418447E6E3DB1FB7FA" ma:contentTypeVersion="13" ma:contentTypeDescription="Create a new document." ma:contentTypeScope="" ma:versionID="5c8c17f763a962fdc73fc2cadbb4e2d4">
  <xsd:schema xmlns:xsd="http://www.w3.org/2001/XMLSchema" xmlns:xs="http://www.w3.org/2001/XMLSchema" xmlns:p="http://schemas.microsoft.com/office/2006/metadata/properties" xmlns:ns3="d73df8c4-172b-4981-9109-c4a2771935f7" xmlns:ns4="d779fdf1-bcf5-46e8-bc82-9c103a4ceebf" targetNamespace="http://schemas.microsoft.com/office/2006/metadata/properties" ma:root="true" ma:fieldsID="0ea3a08787f64273f1c6d8a8a2daf266" ns3:_="" ns4:_="">
    <xsd:import namespace="d73df8c4-172b-4981-9109-c4a2771935f7"/>
    <xsd:import namespace="d779fdf1-bcf5-46e8-bc82-9c103a4cee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df8c4-172b-4981-9109-c4a277193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9fdf1-bcf5-46e8-bc82-9c103a4cee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DF746-6AEF-410C-9688-F7C2BEDC9BAE}">
  <ds:schemaRefs>
    <ds:schemaRef ds:uri="http://schemas.microsoft.com/sharepoint/v3/contenttype/forms"/>
  </ds:schemaRefs>
</ds:datastoreItem>
</file>

<file path=customXml/itemProps2.xml><?xml version="1.0" encoding="utf-8"?>
<ds:datastoreItem xmlns:ds="http://schemas.openxmlformats.org/officeDocument/2006/customXml" ds:itemID="{168228CF-6EEF-443B-9141-6CA963B0FA5D}">
  <ds:schemaRefs>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microsoft.com/office/infopath/2007/PartnerControls"/>
    <ds:schemaRef ds:uri="http://purl.org/dc/elements/1.1/"/>
    <ds:schemaRef ds:uri="d779fdf1-bcf5-46e8-bc82-9c103a4ceebf"/>
    <ds:schemaRef ds:uri="http://schemas.openxmlformats.org/package/2006/metadata/core-properties"/>
    <ds:schemaRef ds:uri="d73df8c4-172b-4981-9109-c4a2771935f7"/>
  </ds:schemaRefs>
</ds:datastoreItem>
</file>

<file path=customXml/itemProps3.xml><?xml version="1.0" encoding="utf-8"?>
<ds:datastoreItem xmlns:ds="http://schemas.openxmlformats.org/officeDocument/2006/customXml" ds:itemID="{D11CDD55-485C-4572-AF90-B87463522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df8c4-172b-4981-9109-c4a2771935f7"/>
    <ds:schemaRef ds:uri="d779fdf1-bcf5-46e8-bc82-9c103a4ce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1482</TotalTime>
  <Words>1868</Words>
  <Application>Microsoft Office PowerPoint</Application>
  <PresentationFormat>On-screen Show (16:9)</PresentationFormat>
  <Paragraphs>231</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Questrial</vt:lpstr>
      <vt:lpstr>Arial</vt:lpstr>
      <vt:lpstr>Julius Sans One</vt:lpstr>
      <vt:lpstr>Wingdings</vt:lpstr>
      <vt:lpstr>Montserrat</vt:lpstr>
      <vt:lpstr>Didact Gothic</vt:lpstr>
      <vt:lpstr>Minimalist Grayscale Pitch Deck by Slidesgo</vt:lpstr>
      <vt:lpstr>Basic Kuali Training 101</vt:lpstr>
      <vt:lpstr>FSU KUALI</vt:lpstr>
      <vt:lpstr>Overview of the product</vt:lpstr>
      <vt:lpstr>Basic Kuali 101 Agenda (Note: Not a technical training)</vt:lpstr>
      <vt:lpstr>NAVIGATING KUALI CURRICULUM MANAGEMENT</vt:lpstr>
      <vt:lpstr>Dashboard</vt:lpstr>
      <vt:lpstr>Left Navigation</vt:lpstr>
      <vt:lpstr>More Navigation</vt:lpstr>
      <vt:lpstr>Workflow</vt:lpstr>
      <vt:lpstr>COURSES</vt:lpstr>
      <vt:lpstr>Request Information</vt:lpstr>
      <vt:lpstr>Course Information</vt:lpstr>
      <vt:lpstr>Course Information</vt:lpstr>
      <vt:lpstr>Prerequisites</vt:lpstr>
      <vt:lpstr>Prerequisites</vt:lpstr>
      <vt:lpstr>Prerequisites</vt:lpstr>
      <vt:lpstr>Prerequisites</vt:lpstr>
      <vt:lpstr>Supporting Documentation</vt:lpstr>
      <vt:lpstr>Submit Proposal</vt:lpstr>
      <vt:lpstr>Proposing Changes to an Existing Course</vt:lpstr>
      <vt:lpstr>Proposing Changes to an Existing Course</vt:lpstr>
      <vt:lpstr>Programs</vt:lpstr>
      <vt:lpstr>Changes to Existing Program</vt:lpstr>
      <vt:lpstr>Request Information</vt:lpstr>
      <vt:lpstr>Program Information</vt:lpstr>
      <vt:lpstr>Department &amp; Program Information</vt:lpstr>
      <vt:lpstr>Program Requirements</vt:lpstr>
      <vt:lpstr>Program Requirements</vt:lpstr>
      <vt:lpstr>Program Requirements</vt:lpstr>
      <vt:lpstr>Program Requirements</vt:lpstr>
      <vt:lpstr>Audit Log</vt:lpstr>
      <vt:lpstr>History</vt:lpstr>
      <vt:lpstr>Reviewing Proposals</vt:lpstr>
      <vt:lpstr>Reviewing Proposals</vt:lpstr>
      <vt:lpstr>Action List</vt:lpstr>
      <vt:lpstr>Training plan and implementation</vt:lpstr>
      <vt:lpstr>Path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Kuali Training 101</dc:title>
  <dc:creator>Stephanie R Sindy</dc:creator>
  <cp:lastModifiedBy>Stephanie R Sindy</cp:lastModifiedBy>
  <cp:revision>4</cp:revision>
  <cp:lastPrinted>2021-08-18T20:29:04Z</cp:lastPrinted>
  <dcterms:modified xsi:type="dcterms:W3CDTF">2021-08-19T15:23:04Z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0x0101009EE95B5E3EB72C418447E6E3DB1FB7FA</vt:lpwstr>
  </property>
</Properties>
</file>