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50"/>
  </p:notesMasterIdLst>
  <p:sldIdLst>
    <p:sldId id="256" r:id="rId2"/>
    <p:sldId id="312" r:id="rId3"/>
    <p:sldId id="330" r:id="rId4"/>
    <p:sldId id="376" r:id="rId5"/>
    <p:sldId id="331" r:id="rId6"/>
    <p:sldId id="332" r:id="rId7"/>
    <p:sldId id="333" r:id="rId8"/>
    <p:sldId id="334" r:id="rId9"/>
    <p:sldId id="335" r:id="rId10"/>
    <p:sldId id="336" r:id="rId11"/>
    <p:sldId id="338" r:id="rId12"/>
    <p:sldId id="337" r:id="rId13"/>
    <p:sldId id="373" r:id="rId14"/>
    <p:sldId id="374" r:id="rId15"/>
    <p:sldId id="375" r:id="rId16"/>
    <p:sldId id="339" r:id="rId17"/>
    <p:sldId id="340" r:id="rId18"/>
    <p:sldId id="341" r:id="rId19"/>
    <p:sldId id="342" r:id="rId20"/>
    <p:sldId id="343" r:id="rId21"/>
    <p:sldId id="344" r:id="rId22"/>
    <p:sldId id="345" r:id="rId23"/>
    <p:sldId id="346" r:id="rId24"/>
    <p:sldId id="347"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Lst>
  <p:sldSz cx="9144000" cy="5143500" type="screen16x9"/>
  <p:notesSz cx="6858000" cy="9144000"/>
  <p:embeddedFontLst>
    <p:embeddedFont>
      <p:font typeface="Didact Gothic" panose="020B0604020202020204" charset="0"/>
      <p:regular r:id="rId51"/>
    </p:embeddedFont>
    <p:embeddedFont>
      <p:font typeface="Julius Sans One" panose="020B0604020202020204" charset="0"/>
      <p:regular r:id="rId52"/>
    </p:embeddedFont>
    <p:embeddedFont>
      <p:font typeface="Montserrat" panose="00000500000000000000" pitchFamily="2" charset="0"/>
      <p:regular r:id="rId53"/>
      <p:bold r:id="rId54"/>
      <p:italic r:id="rId55"/>
      <p:boldItalic r:id="rId56"/>
    </p:embeddedFont>
    <p:embeddedFont>
      <p:font typeface="Questrial"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64">
          <p15:clr>
            <a:srgbClr val="9AA0A6"/>
          </p15:clr>
        </p15:guide>
        <p15:guide id="2"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E Murphy" initials="MEM" lastIdx="1" clrIdx="0">
    <p:extLst>
      <p:ext uri="{19B8F6BF-5375-455C-9EA6-DF929625EA0E}">
        <p15:presenceInfo xmlns:p15="http://schemas.microsoft.com/office/powerpoint/2012/main" userId="Meghan E Murp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1B70DA-4D74-4009-A38A-4B88D59CC27E}">
  <a:tblStyle styleId="{351B70DA-4D74-4009-A38A-4B88D59CC2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228" y="102"/>
      </p:cViewPr>
      <p:guideLst>
        <p:guide pos="446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f4bd203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f4bd203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3537625" y="711975"/>
            <a:ext cx="7035600" cy="32772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p:nvPr/>
        </p:nvSpPr>
        <p:spPr>
          <a:xfrm>
            <a:off x="0" y="1255025"/>
            <a:ext cx="4322700" cy="3891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1034200" y="0"/>
            <a:ext cx="10867800" cy="5143500"/>
          </a:xfrm>
          <a:prstGeom prst="triangle">
            <a:avLst>
              <a:gd name="adj" fmla="val 49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4700"/>
              <a:buFont typeface="Julius Sans One"/>
              <a:buNone/>
              <a:defRPr sz="4000"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13225" y="1424150"/>
            <a:ext cx="6075000" cy="32598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5808550" y="1533900"/>
            <a:ext cx="4800600" cy="48006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47"/>
        <p:cNvGrpSpPr/>
        <p:nvPr/>
      </p:nvGrpSpPr>
      <p:grpSpPr>
        <a:xfrm>
          <a:off x="0" y="0"/>
          <a:ext cx="0" cy="0"/>
          <a:chOff x="0" y="0"/>
          <a:chExt cx="0" cy="0"/>
        </a:xfrm>
      </p:grpSpPr>
      <p:sp>
        <p:nvSpPr>
          <p:cNvPr id="48" name="Google Shape;48;p10"/>
          <p:cNvSpPr/>
          <p:nvPr/>
        </p:nvSpPr>
        <p:spPr>
          <a:xfrm>
            <a:off x="-50" y="5600"/>
            <a:ext cx="9144000" cy="5143500"/>
          </a:xfrm>
          <a:prstGeom prst="rect">
            <a:avLst/>
          </a:prstGeom>
          <a:solidFill>
            <a:schemeClr val="lt1">
              <a:alpha val="23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10"/>
          <p:cNvSpPr/>
          <p:nvPr/>
        </p:nvSpPr>
        <p:spPr>
          <a:xfrm>
            <a:off x="4312400" y="3669275"/>
            <a:ext cx="4886400" cy="105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10"/>
          <p:cNvSpPr txBox="1">
            <a:spLocks noGrp="1"/>
          </p:cNvSpPr>
          <p:nvPr>
            <p:ph type="title"/>
          </p:nvPr>
        </p:nvSpPr>
        <p:spPr>
          <a:xfrm>
            <a:off x="4572000" y="3729575"/>
            <a:ext cx="3858900" cy="7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700"/>
              <a:buNone/>
              <a:defRPr sz="25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51" name="Google Shape;51;p10"/>
          <p:cNvSpPr/>
          <p:nvPr/>
        </p:nvSpPr>
        <p:spPr>
          <a:xfrm rot="5400000">
            <a:off x="-341212" y="-788137"/>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52" name="Google Shape;52;p10"/>
          <p:cNvSpPr/>
          <p:nvPr/>
        </p:nvSpPr>
        <p:spPr>
          <a:xfrm rot="5400000">
            <a:off x="-436462" y="-1007212"/>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accent5"/>
        </a:solidFill>
        <a:effectLst/>
      </p:bgPr>
    </p:bg>
    <p:spTree>
      <p:nvGrpSpPr>
        <p:cNvPr id="1" name="Shape 58"/>
        <p:cNvGrpSpPr/>
        <p:nvPr/>
      </p:nvGrpSpPr>
      <p:grpSpPr>
        <a:xfrm>
          <a:off x="0" y="0"/>
          <a:ext cx="0" cy="0"/>
          <a:chOff x="0" y="0"/>
          <a:chExt cx="0" cy="0"/>
        </a:xfrm>
      </p:grpSpPr>
      <p:sp>
        <p:nvSpPr>
          <p:cNvPr id="59" name="Google Shape;59;p13"/>
          <p:cNvSpPr/>
          <p:nvPr/>
        </p:nvSpPr>
        <p:spPr>
          <a:xfrm>
            <a:off x="-169300" y="-64500"/>
            <a:ext cx="4451100" cy="5272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0" name="Google Shape;60;p13"/>
          <p:cNvCxnSpPr/>
          <p:nvPr/>
        </p:nvCxnSpPr>
        <p:spPr>
          <a:xfrm rot="10800000">
            <a:off x="-1604675" y="1624350"/>
            <a:ext cx="4819800" cy="4419600"/>
          </a:xfrm>
          <a:prstGeom prst="straightConnector1">
            <a:avLst/>
          </a:prstGeom>
          <a:noFill/>
          <a:ln w="19050" cap="flat" cmpd="sng">
            <a:solidFill>
              <a:schemeClr val="lt1"/>
            </a:solidFill>
            <a:prstDash val="solid"/>
            <a:round/>
            <a:headEnd type="none" w="med" len="med"/>
            <a:tailEnd type="none" w="med" len="med"/>
          </a:ln>
        </p:spPr>
      </p:cxnSp>
      <p:sp>
        <p:nvSpPr>
          <p:cNvPr id="61" name="Google Shape;61;p13"/>
          <p:cNvSpPr txBox="1">
            <a:spLocks noGrp="1"/>
          </p:cNvSpPr>
          <p:nvPr>
            <p:ph type="title"/>
          </p:nvPr>
        </p:nvSpPr>
        <p:spPr>
          <a:xfrm>
            <a:off x="5690650" y="1883225"/>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2" name="Google Shape;62;p13"/>
          <p:cNvSpPr txBox="1">
            <a:spLocks noGrp="1"/>
          </p:cNvSpPr>
          <p:nvPr>
            <p:ph type="title" idx="2" hasCustomPrompt="1"/>
          </p:nvPr>
        </p:nvSpPr>
        <p:spPr>
          <a:xfrm>
            <a:off x="4810771" y="1164068"/>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3" name="Google Shape;63;p13"/>
          <p:cNvSpPr txBox="1">
            <a:spLocks noGrp="1"/>
          </p:cNvSpPr>
          <p:nvPr>
            <p:ph type="title" idx="3" hasCustomPrompt="1"/>
          </p:nvPr>
        </p:nvSpPr>
        <p:spPr>
          <a:xfrm>
            <a:off x="4810771" y="2031990"/>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4" name="Google Shape;64;p13"/>
          <p:cNvSpPr txBox="1">
            <a:spLocks noGrp="1"/>
          </p:cNvSpPr>
          <p:nvPr>
            <p:ph type="title" idx="4"/>
          </p:nvPr>
        </p:nvSpPr>
        <p:spPr>
          <a:xfrm>
            <a:off x="5690650" y="3628275"/>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5" name="Google Shape;65;p13"/>
          <p:cNvSpPr txBox="1">
            <a:spLocks noGrp="1"/>
          </p:cNvSpPr>
          <p:nvPr>
            <p:ph type="title" idx="5"/>
          </p:nvPr>
        </p:nvSpPr>
        <p:spPr>
          <a:xfrm>
            <a:off x="5690650" y="1044000"/>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6" name="Google Shape;66;p13"/>
          <p:cNvSpPr txBox="1">
            <a:spLocks noGrp="1"/>
          </p:cNvSpPr>
          <p:nvPr>
            <p:ph type="title" idx="6"/>
          </p:nvPr>
        </p:nvSpPr>
        <p:spPr>
          <a:xfrm>
            <a:off x="5690650" y="2760350"/>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7" name="Google Shape;67;p13"/>
          <p:cNvSpPr txBox="1">
            <a:spLocks noGrp="1"/>
          </p:cNvSpPr>
          <p:nvPr>
            <p:ph type="title" idx="7" hasCustomPrompt="1"/>
          </p:nvPr>
        </p:nvSpPr>
        <p:spPr>
          <a:xfrm>
            <a:off x="4810771" y="2880418"/>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8" name="Google Shape;68;p13"/>
          <p:cNvSpPr txBox="1">
            <a:spLocks noGrp="1"/>
          </p:cNvSpPr>
          <p:nvPr>
            <p:ph type="title" idx="8" hasCustomPrompt="1"/>
          </p:nvPr>
        </p:nvSpPr>
        <p:spPr>
          <a:xfrm>
            <a:off x="4810771" y="3748340"/>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9" name="Google Shape;69;p13"/>
          <p:cNvSpPr txBox="1">
            <a:spLocks noGrp="1"/>
          </p:cNvSpPr>
          <p:nvPr>
            <p:ph type="subTitle" idx="1"/>
          </p:nvPr>
        </p:nvSpPr>
        <p:spPr>
          <a:xfrm>
            <a:off x="5690650" y="1319545"/>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3"/>
          <p:cNvSpPr txBox="1">
            <a:spLocks noGrp="1"/>
          </p:cNvSpPr>
          <p:nvPr>
            <p:ph type="subTitle" idx="9"/>
          </p:nvPr>
        </p:nvSpPr>
        <p:spPr>
          <a:xfrm>
            <a:off x="5690650" y="3045420"/>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1" name="Google Shape;71;p13"/>
          <p:cNvSpPr txBox="1">
            <a:spLocks noGrp="1"/>
          </p:cNvSpPr>
          <p:nvPr>
            <p:ph type="subTitle" idx="13"/>
          </p:nvPr>
        </p:nvSpPr>
        <p:spPr>
          <a:xfrm>
            <a:off x="5690650" y="2162698"/>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2" name="Google Shape;72;p13"/>
          <p:cNvSpPr txBox="1">
            <a:spLocks noGrp="1"/>
          </p:cNvSpPr>
          <p:nvPr>
            <p:ph type="subTitle" idx="14"/>
          </p:nvPr>
        </p:nvSpPr>
        <p:spPr>
          <a:xfrm>
            <a:off x="5690650" y="3907748"/>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3" name="Google Shape;73;p13"/>
          <p:cNvSpPr txBox="1">
            <a:spLocks noGrp="1"/>
          </p:cNvSpPr>
          <p:nvPr>
            <p:ph type="title" idx="15"/>
          </p:nvPr>
        </p:nvSpPr>
        <p:spPr>
          <a:xfrm>
            <a:off x="713225" y="2198800"/>
            <a:ext cx="34164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3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21">
    <p:bg>
      <p:bgPr>
        <a:solidFill>
          <a:schemeClr val="accent5"/>
        </a:solidFill>
        <a:effectLst/>
      </p:bgPr>
    </p:bg>
    <p:spTree>
      <p:nvGrpSpPr>
        <p:cNvPr id="1" name="Shape 79"/>
        <p:cNvGrpSpPr/>
        <p:nvPr/>
      </p:nvGrpSpPr>
      <p:grpSpPr>
        <a:xfrm>
          <a:off x="0" y="0"/>
          <a:ext cx="0" cy="0"/>
          <a:chOff x="0" y="0"/>
          <a:chExt cx="0" cy="0"/>
        </a:xfrm>
      </p:grpSpPr>
      <p:sp>
        <p:nvSpPr>
          <p:cNvPr id="80" name="Google Shape;80;p15"/>
          <p:cNvSpPr/>
          <p:nvPr/>
        </p:nvSpPr>
        <p:spPr>
          <a:xfrm>
            <a:off x="1348225" y="695250"/>
            <a:ext cx="6572100" cy="375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5"/>
          <p:cNvSpPr/>
          <p:nvPr/>
        </p:nvSpPr>
        <p:spPr>
          <a:xfrm rot="10800000">
            <a:off x="3133650" y="-22775"/>
            <a:ext cx="2876700" cy="1295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15"/>
          <p:cNvSpPr txBox="1">
            <a:spLocks noGrp="1"/>
          </p:cNvSpPr>
          <p:nvPr>
            <p:ph type="body" idx="1"/>
          </p:nvPr>
        </p:nvSpPr>
        <p:spPr>
          <a:xfrm>
            <a:off x="2517475" y="2351960"/>
            <a:ext cx="4109100" cy="14841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marL="914400" lvl="1" indent="-298450" algn="just" rtl="0">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marL="1371600" lvl="2"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marL="1828800" lvl="3"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marL="2286000" lvl="4"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marL="2743200" lvl="5"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marL="3200400" lvl="6"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marL="3657600" lvl="7"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marL="4114800" lvl="8" indent="-298450" algn="just" rtl="0">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a:endParaRPr/>
          </a:p>
        </p:txBody>
      </p:sp>
      <p:sp>
        <p:nvSpPr>
          <p:cNvPr id="83" name="Google Shape;83;p15"/>
          <p:cNvSpPr txBox="1">
            <a:spLocks noGrp="1"/>
          </p:cNvSpPr>
          <p:nvPr>
            <p:ph type="title"/>
          </p:nvPr>
        </p:nvSpPr>
        <p:spPr>
          <a:xfrm>
            <a:off x="1687950" y="1521325"/>
            <a:ext cx="57681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26">
    <p:bg>
      <p:bgPr>
        <a:solidFill>
          <a:schemeClr val="accent5"/>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10" name="Google Shape;110;p19"/>
          <p:cNvSpPr txBox="1">
            <a:spLocks noGrp="1"/>
          </p:cNvSpPr>
          <p:nvPr>
            <p:ph type="subTitle" idx="1"/>
          </p:nvPr>
        </p:nvSpPr>
        <p:spPr>
          <a:xfrm>
            <a:off x="1742675" y="3508850"/>
            <a:ext cx="2379600" cy="6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19"/>
          <p:cNvSpPr txBox="1">
            <a:spLocks noGrp="1"/>
          </p:cNvSpPr>
          <p:nvPr>
            <p:ph type="subTitle" idx="2"/>
          </p:nvPr>
        </p:nvSpPr>
        <p:spPr>
          <a:xfrm>
            <a:off x="5021770" y="3508850"/>
            <a:ext cx="2379600" cy="6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2" name="Google Shape;112;p19"/>
          <p:cNvSpPr txBox="1">
            <a:spLocks noGrp="1"/>
          </p:cNvSpPr>
          <p:nvPr>
            <p:ph type="title" idx="3"/>
          </p:nvPr>
        </p:nvSpPr>
        <p:spPr>
          <a:xfrm>
            <a:off x="1865338" y="32482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3" name="Google Shape;113;p19"/>
          <p:cNvSpPr txBox="1">
            <a:spLocks noGrp="1"/>
          </p:cNvSpPr>
          <p:nvPr>
            <p:ph type="title" idx="4"/>
          </p:nvPr>
        </p:nvSpPr>
        <p:spPr>
          <a:xfrm>
            <a:off x="5144462" y="32482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4" name="Google Shape;114;p19"/>
          <p:cNvSpPr/>
          <p:nvPr/>
        </p:nvSpPr>
        <p:spPr>
          <a:xfrm rot="10800000" flipH="1">
            <a:off x="0" y="-36200"/>
            <a:ext cx="2292600" cy="2084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19"/>
          <p:cNvSpPr/>
          <p:nvPr/>
        </p:nvSpPr>
        <p:spPr>
          <a:xfrm>
            <a:off x="6053100" y="30648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 id="2147483659" r:id="rId5"/>
    <p:sldLayoutId id="2147483661"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hec.maryland.gov/institutions_training/documents/acadaff/acadproginstitapprovals/Proposals/PP18459.pdf" TargetMode="External"/><Relationship Id="rId2" Type="http://schemas.openxmlformats.org/officeDocument/2006/relationships/hyperlink" Target="https://nam02.safelinks.protection.outlook.com/?url=https%3A%2F%2Fmhec.maryland.gov%2Finstitutions_training%2FDocuments%2Facadaff%2FNON%2520Sub%2520Mod%2520Cover%2520Sheet%25201.2021.pdf&amp;data=04%7C01%7Csbittinger%40frostburg.edu%7C1bccc30e590345f95e8108d92b683b0a%7Cb8f95ed12a184246810403a67478d3a3%7C1%7C1%7C637588548939895058%7CUnknown%7CTWFpbGZsb3d8eyJWIjoiMC4wLjAwMDAiLCJQIjoiV2luMzIiLCJBTiI6Ik1haWwiLCJXVCI6Mn0%3D%7C1000&amp;sdata=Fk%2FxDbOhpVTm5KI8NKrJITHluZMW0UxLj6piBOVzu0U%3D&amp;reserved=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hec.maryland.gov/institutions_training/Pages/acadaff/AcadProgInstitApprovals/DistanceEdProgram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rostburg.edu/informationtechnology/Training/kualitraining.php" TargetMode="External"/><Relationship Id="rId2" Type="http://schemas.openxmlformats.org/officeDocument/2006/relationships/hyperlink" Target="https://frostburg-stg.kuali.co/"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ostburg.edu/information-technology/Training/kualitraining.php#completeallmult" TargetMode="External"/><Relationship Id="rId7" Type="http://schemas.openxmlformats.org/officeDocument/2006/relationships/hyperlink" Target="https://www.frostburg.edu/information-technology/Training/kualitraining.php#freeform" TargetMode="External"/><Relationship Id="rId2" Type="http://schemas.openxmlformats.org/officeDocument/2006/relationships/hyperlink" Target="https://www.frostburg.edu/information-technology/Training/kualitraining.php#completeall" TargetMode="External"/><Relationship Id="rId1" Type="http://schemas.openxmlformats.org/officeDocument/2006/relationships/slideLayout" Target="../slideLayouts/slideLayout2.xml"/><Relationship Id="rId6" Type="http://schemas.openxmlformats.org/officeDocument/2006/relationships/hyperlink" Target="https://www.frostburg.edu/information-technology/Training/kualitraining.php#earnminfreeform" TargetMode="External"/><Relationship Id="rId5" Type="http://schemas.openxmlformats.org/officeDocument/2006/relationships/hyperlink" Target="https://www.frostburg.edu/information-technology/Training/kualitraining.php#earnmin" TargetMode="External"/><Relationship Id="rId4" Type="http://schemas.openxmlformats.org/officeDocument/2006/relationships/hyperlink" Target="https://www.frostburg.edu/information-technology/Training/kualitraining.php#completem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New Program Proposals</a:t>
            </a:r>
            <a:endParaRPr dirty="0"/>
          </a:p>
        </p:txBody>
      </p:sp>
      <p:sp>
        <p:nvSpPr>
          <p:cNvPr id="227" name="Google Shape;227;p36"/>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September 2021</a:t>
            </a:r>
            <a:endParaRPr dirty="0"/>
          </a:p>
        </p:txBody>
      </p:sp>
      <p:cxnSp>
        <p:nvCxnSpPr>
          <p:cNvPr id="228" name="Google Shape;228;p36"/>
          <p:cNvCxnSpPr/>
          <p:nvPr/>
        </p:nvCxnSpPr>
        <p:spPr>
          <a:xfrm>
            <a:off x="7402150" y="4016555"/>
            <a:ext cx="647100" cy="0"/>
          </a:xfrm>
          <a:prstGeom prst="straightConnector1">
            <a:avLst/>
          </a:prstGeom>
          <a:noFill/>
          <a:ln w="19050" cap="flat" cmpd="sng">
            <a:solidFill>
              <a:schemeClr val="lt1"/>
            </a:solidFill>
            <a:prstDash val="solid"/>
            <a:round/>
            <a:headEnd type="none" w="med" len="med"/>
            <a:tailEnd type="none" w="med" len="med"/>
          </a:ln>
        </p:spPr>
      </p:cxnSp>
      <p:cxnSp>
        <p:nvCxnSpPr>
          <p:cNvPr id="3" name="Straight Connector 2">
            <a:extLst>
              <a:ext uri="{FF2B5EF4-FFF2-40B4-BE49-F238E27FC236}">
                <a16:creationId xmlns:a16="http://schemas.microsoft.com/office/drawing/2014/main" id="{DC236E9F-0CC3-495F-BBA3-3715300F9DEB}"/>
              </a:ext>
            </a:extLst>
          </p:cNvPr>
          <p:cNvCxnSpPr>
            <a:cxnSpLocks/>
          </p:cNvCxnSpPr>
          <p:nvPr/>
        </p:nvCxnSpPr>
        <p:spPr>
          <a:xfrm>
            <a:off x="-75627" y="928150"/>
            <a:ext cx="2839453" cy="2598821"/>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sp>
        <p:nvSpPr>
          <p:cNvPr id="5" name="Isosceles Triangle 4">
            <a:extLst>
              <a:ext uri="{FF2B5EF4-FFF2-40B4-BE49-F238E27FC236}">
                <a16:creationId xmlns:a16="http://schemas.microsoft.com/office/drawing/2014/main" id="{8DE71537-C72C-4A6B-A17B-2CDBCC245C16}"/>
              </a:ext>
            </a:extLst>
          </p:cNvPr>
          <p:cNvSpPr/>
          <p:nvPr/>
        </p:nvSpPr>
        <p:spPr>
          <a:xfrm>
            <a:off x="1571147" y="3823953"/>
            <a:ext cx="3000853" cy="1508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Program Requirements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49"/>
            <a:ext cx="2743200" cy="495493"/>
          </a:xfrm>
        </p:spPr>
        <p:txBody>
          <a:bodyPr/>
          <a:lstStyle/>
          <a:p>
            <a:r>
              <a:rPr lang="en-US" dirty="0"/>
              <a:t>Complete ALL</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5" y="1325949"/>
            <a:ext cx="2743200" cy="869865"/>
          </a:xfrm>
        </p:spPr>
        <p:txBody>
          <a:bodyPr/>
          <a:lstStyle/>
          <a:p>
            <a:r>
              <a:rPr lang="en-US" dirty="0"/>
              <a:t>Complete All with Multiple Rules</a:t>
            </a:r>
          </a:p>
        </p:txBody>
      </p:sp>
      <p:pic>
        <p:nvPicPr>
          <p:cNvPr id="15" name="Picture 2">
            <a:extLst>
              <a:ext uri="{FF2B5EF4-FFF2-40B4-BE49-F238E27FC236}">
                <a16:creationId xmlns:a16="http://schemas.microsoft.com/office/drawing/2014/main" id="{CE3C53E4-18FB-4A1D-B676-367EA56F3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8066"/>
            <a:ext cx="2664135" cy="6078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192CE7B5-7CAD-413A-8A0A-68658B808F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908"/>
          <a:stretch/>
        </p:blipFill>
        <p:spPr bwMode="auto">
          <a:xfrm>
            <a:off x="838200" y="3045708"/>
            <a:ext cx="4001725" cy="7574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F1B18078-61DF-45D5-8EC7-2CD8B7CF6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293" y="2092028"/>
            <a:ext cx="2743200" cy="744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0D9C84EA-CF66-41C4-82A7-E415F15CE9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204"/>
          <a:stretch/>
        </p:blipFill>
        <p:spPr bwMode="auto">
          <a:xfrm>
            <a:off x="5010293" y="2998441"/>
            <a:ext cx="4001725" cy="174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0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Program Requirements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50"/>
            <a:ext cx="2743200" cy="570780"/>
          </a:xfrm>
        </p:spPr>
        <p:txBody>
          <a:bodyPr/>
          <a:lstStyle/>
          <a:p>
            <a:r>
              <a:rPr lang="en-US" dirty="0"/>
              <a:t>Complete Minimum Number of Courses</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5" y="1325949"/>
            <a:ext cx="2743200" cy="764107"/>
          </a:xfrm>
        </p:spPr>
        <p:txBody>
          <a:bodyPr/>
          <a:lstStyle/>
          <a:p>
            <a:r>
              <a:rPr lang="en-US" dirty="0"/>
              <a:t>Earn Minimum Number of Credits with Courses Listed</a:t>
            </a:r>
          </a:p>
        </p:txBody>
      </p:sp>
      <p:pic>
        <p:nvPicPr>
          <p:cNvPr id="11" name="Picture 2">
            <a:extLst>
              <a:ext uri="{FF2B5EF4-FFF2-40B4-BE49-F238E27FC236}">
                <a16:creationId xmlns:a16="http://schemas.microsoft.com/office/drawing/2014/main" id="{F9907551-F8E3-49D7-8CE6-EDEF3C40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97" y="2182014"/>
            <a:ext cx="2281178" cy="7212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AEE2526-B661-4F96-86CA-125399FF90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97" y="2903269"/>
            <a:ext cx="4103103" cy="9301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B298A999-DF24-420B-AB1E-DDD68D45FE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920386" y="2182014"/>
            <a:ext cx="2465083" cy="11730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DD997058-041D-4B9A-8F07-DCB30C35DD2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356" b="37839"/>
          <a:stretch/>
        </p:blipFill>
        <p:spPr bwMode="auto">
          <a:xfrm>
            <a:off x="4920387" y="3355092"/>
            <a:ext cx="4103104" cy="138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9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Program Requirements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49"/>
            <a:ext cx="2743200" cy="789145"/>
          </a:xfrm>
        </p:spPr>
        <p:txBody>
          <a:bodyPr/>
          <a:lstStyle/>
          <a:p>
            <a:r>
              <a:rPr lang="en-US" dirty="0"/>
              <a:t>Earn Minimum Number of Credits with Free Form Text</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5" y="1325950"/>
            <a:ext cx="2743200" cy="345970"/>
          </a:xfrm>
        </p:spPr>
        <p:txBody>
          <a:bodyPr/>
          <a:lstStyle/>
          <a:p>
            <a:r>
              <a:rPr lang="en-US" dirty="0"/>
              <a:t>Free Form Text</a:t>
            </a:r>
          </a:p>
        </p:txBody>
      </p:sp>
      <p:pic>
        <p:nvPicPr>
          <p:cNvPr id="9" name="Picture 2">
            <a:extLst>
              <a:ext uri="{FF2B5EF4-FFF2-40B4-BE49-F238E27FC236}">
                <a16:creationId xmlns:a16="http://schemas.microsoft.com/office/drawing/2014/main" id="{1765DA22-9A5F-4A5F-AC7B-A18ABA809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97" y="2389054"/>
            <a:ext cx="4178732" cy="5707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6BAE727-C3A3-40E7-A6A6-39B0BE620F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692"/>
          <a:stretch/>
        </p:blipFill>
        <p:spPr bwMode="auto">
          <a:xfrm>
            <a:off x="468897" y="3233570"/>
            <a:ext cx="4240608" cy="63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B9388BFA-098B-4B06-92B5-CD9B37DAC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925" y="2389054"/>
            <a:ext cx="2571528" cy="2812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24525B5F-4836-4B00-B561-566154B2FE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617"/>
          <a:stretch/>
        </p:blipFill>
        <p:spPr bwMode="auto">
          <a:xfrm>
            <a:off x="4839926" y="2942712"/>
            <a:ext cx="2908412" cy="82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6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521325"/>
            <a:ext cx="5768100" cy="2727946"/>
          </a:xfrm>
        </p:spPr>
        <p:txBody>
          <a:bodyPr/>
          <a:lstStyle/>
          <a:p>
            <a:r>
              <a:rPr lang="en-US" dirty="0"/>
              <a:t>Proposal Groups-ability to group multiple proposals within the workflow</a:t>
            </a:r>
            <a:br>
              <a:rPr lang="en-US" dirty="0"/>
            </a:br>
            <a:r>
              <a:rPr lang="en-US" dirty="0"/>
              <a:t>Proposal Types</a:t>
            </a:r>
            <a:br>
              <a:rPr lang="en-US" dirty="0"/>
            </a:br>
            <a:br>
              <a:rPr lang="en-US" dirty="0"/>
            </a:br>
            <a:endParaRPr lang="en-US" dirty="0"/>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046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19421-C719-4E47-86B1-E81C50ACC6A5}"/>
              </a:ext>
            </a:extLst>
          </p:cNvPr>
          <p:cNvSpPr>
            <a:spLocks noGrp="1"/>
          </p:cNvSpPr>
          <p:nvPr>
            <p:ph type="body" idx="1"/>
          </p:nvPr>
        </p:nvSpPr>
        <p:spPr/>
        <p:txBody>
          <a:bodyPr/>
          <a:lstStyle/>
          <a:p>
            <a:r>
              <a:rPr lang="en-US" dirty="0"/>
              <a:t>If a new Program has New courses:</a:t>
            </a:r>
          </a:p>
          <a:p>
            <a:pPr lvl="1"/>
            <a:r>
              <a:rPr lang="en-US" dirty="0"/>
              <a:t>Tip: Create the new courses first and then add them to the new program.</a:t>
            </a:r>
          </a:p>
          <a:p>
            <a:r>
              <a:rPr lang="en-US" dirty="0"/>
              <a:t>To bundle multiple proposals (previously how we packaged or bundled multiple proposals to be considered as one agenda item), utilize “Proposal Groups”:</a:t>
            </a:r>
          </a:p>
          <a:p>
            <a:pPr lvl="1"/>
            <a:r>
              <a:rPr lang="en-US" dirty="0"/>
              <a:t>What are Proposal Groups? Proposal Groups are used to support users who want to group and follow the approvals of multiple, related items. For example: Proposal Groups can bundle together all proposals related to a new program including new courses or new minors.</a:t>
            </a:r>
          </a:p>
          <a:p>
            <a:pPr algn="l"/>
            <a:r>
              <a:rPr lang="en-US" b="1" i="0" dirty="0">
                <a:solidFill>
                  <a:srgbClr val="436172"/>
                </a:solidFill>
                <a:effectLst/>
                <a:latin typeface="-apple-system"/>
              </a:rPr>
              <a:t>How do I access Proposal Groups?</a:t>
            </a:r>
            <a:r>
              <a:rPr lang="en-US" dirty="0">
                <a:solidFill>
                  <a:srgbClr val="436172"/>
                </a:solidFill>
                <a:latin typeface="-apple-system"/>
              </a:rPr>
              <a:t> </a:t>
            </a:r>
            <a:r>
              <a:rPr lang="en-US" b="0" i="0" dirty="0">
                <a:solidFill>
                  <a:srgbClr val="436172"/>
                </a:solidFill>
                <a:effectLst/>
                <a:latin typeface="-apple-system"/>
              </a:rPr>
              <a:t>Click </a:t>
            </a:r>
            <a:r>
              <a:rPr lang="en-US" b="1" i="0" dirty="0">
                <a:solidFill>
                  <a:srgbClr val="436172"/>
                </a:solidFill>
                <a:effectLst/>
                <a:latin typeface="-apple-system"/>
              </a:rPr>
              <a:t>Proposal Groups</a:t>
            </a:r>
            <a:r>
              <a:rPr lang="en-US" b="0" i="0" dirty="0">
                <a:solidFill>
                  <a:srgbClr val="436172"/>
                </a:solidFill>
                <a:effectLst/>
                <a:latin typeface="-apple-system"/>
              </a:rPr>
              <a:t> in the left navigation panel</a:t>
            </a:r>
          </a:p>
          <a:p>
            <a:endParaRPr lang="en-US" dirty="0"/>
          </a:p>
        </p:txBody>
      </p:sp>
      <p:sp>
        <p:nvSpPr>
          <p:cNvPr id="3" name="Title 2">
            <a:extLst>
              <a:ext uri="{FF2B5EF4-FFF2-40B4-BE49-F238E27FC236}">
                <a16:creationId xmlns:a16="http://schemas.microsoft.com/office/drawing/2014/main" id="{895B82A2-DFA8-4533-AA99-0521ECA313D3}"/>
              </a:ext>
            </a:extLst>
          </p:cNvPr>
          <p:cNvSpPr>
            <a:spLocks noGrp="1"/>
          </p:cNvSpPr>
          <p:nvPr>
            <p:ph type="title"/>
          </p:nvPr>
        </p:nvSpPr>
        <p:spPr/>
        <p:txBody>
          <a:bodyPr/>
          <a:lstStyle/>
          <a:p>
            <a:r>
              <a:rPr lang="en-US" dirty="0"/>
              <a:t>Using Proposal Groups</a:t>
            </a:r>
          </a:p>
        </p:txBody>
      </p:sp>
    </p:spTree>
    <p:extLst>
      <p:ext uri="{BB962C8B-B14F-4D97-AF65-F5344CB8AC3E}">
        <p14:creationId xmlns:p14="http://schemas.microsoft.com/office/powerpoint/2010/main" val="127549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1B6B0-31E4-4648-9486-725999E0749E}"/>
              </a:ext>
            </a:extLst>
          </p:cNvPr>
          <p:cNvSpPr>
            <a:spLocks noGrp="1"/>
          </p:cNvSpPr>
          <p:nvPr>
            <p:ph type="body" idx="1"/>
          </p:nvPr>
        </p:nvSpPr>
        <p:spPr/>
        <p:txBody>
          <a:bodyPr/>
          <a:lstStyle/>
          <a:p>
            <a:r>
              <a:rPr lang="en-US" sz="1100" dirty="0"/>
              <a:t>Click Proposal Groups in the navigation panel.</a:t>
            </a:r>
          </a:p>
          <a:p>
            <a:r>
              <a:rPr lang="en-US" sz="1100" dirty="0"/>
              <a:t>Click the New Proposal Group button in the main proposal group view.</a:t>
            </a:r>
          </a:p>
          <a:p>
            <a:r>
              <a:rPr lang="en-US" sz="1100" dirty="0"/>
              <a:t>Fill out fields on proposal groups form. Note: All changes made in edit mode are automatically saved.</a:t>
            </a:r>
          </a:p>
          <a:p>
            <a:r>
              <a:rPr lang="en-US" sz="1100" dirty="0"/>
              <a:t>To exit edit mode, click Leave Edit Mode.</a:t>
            </a:r>
          </a:p>
          <a:p>
            <a:r>
              <a:rPr lang="en-US" sz="1100" i="1" dirty="0"/>
              <a:t>How do I view, sort, and search all existing proposal groups?</a:t>
            </a:r>
          </a:p>
          <a:p>
            <a:pPr lvl="1"/>
            <a:r>
              <a:rPr lang="en-US" sz="1100" dirty="0"/>
              <a:t>Click Proposal Groups in the left navigation panel.</a:t>
            </a:r>
          </a:p>
          <a:p>
            <a:pPr lvl="1"/>
            <a:r>
              <a:rPr lang="en-US" sz="1100" dirty="0"/>
              <a:t>Click the titles of each column (e.g., Name, Courses) to sort.</a:t>
            </a:r>
          </a:p>
          <a:p>
            <a:pPr lvl="1"/>
            <a:r>
              <a:rPr lang="en-US" sz="1100" dirty="0"/>
              <a:t>Click anywhere in a row to navigate to the proposal groups detail view.</a:t>
            </a:r>
          </a:p>
          <a:p>
            <a:r>
              <a:rPr lang="en-US" sz="1100" i="1" dirty="0"/>
              <a:t>How do I view the completion status of a proposal groups?</a:t>
            </a:r>
          </a:p>
          <a:p>
            <a:pPr lvl="1"/>
            <a:r>
              <a:rPr lang="en-US" sz="1100" dirty="0"/>
              <a:t>From the main proposal groups view, view the completion percentage in the right column titled Progress OR</a:t>
            </a:r>
          </a:p>
          <a:p>
            <a:pPr lvl="1"/>
            <a:r>
              <a:rPr lang="en-US" sz="1100" dirty="0"/>
              <a:t>Click into a specific proposal group to see the completion progress.</a:t>
            </a:r>
          </a:p>
          <a:p>
            <a:pPr lvl="1"/>
            <a:r>
              <a:rPr lang="en-US" sz="1100" dirty="0"/>
              <a:t>Please note: Proposal groups track items to approval completion, and items that are in draft, inactive, or retired will affect the completion percentage of a proposal group.</a:t>
            </a:r>
          </a:p>
          <a:p>
            <a:r>
              <a:rPr lang="en-US" sz="1100" i="1" dirty="0"/>
              <a:t>How do I edit a proposal group?</a:t>
            </a:r>
          </a:p>
          <a:p>
            <a:pPr lvl="1"/>
            <a:r>
              <a:rPr lang="en-US" sz="1100" dirty="0"/>
              <a:t>From the proposal group detail view, click Edit in the right panel to enter edit mode.</a:t>
            </a:r>
          </a:p>
          <a:p>
            <a:pPr lvl="1"/>
            <a:r>
              <a:rPr lang="en-US" sz="1100" dirty="0"/>
              <a:t>To exit edit mode, click Leave Edit Mode.</a:t>
            </a:r>
            <a:endParaRPr lang="en-US" dirty="0"/>
          </a:p>
        </p:txBody>
      </p:sp>
      <p:sp>
        <p:nvSpPr>
          <p:cNvPr id="3" name="Title 2">
            <a:extLst>
              <a:ext uri="{FF2B5EF4-FFF2-40B4-BE49-F238E27FC236}">
                <a16:creationId xmlns:a16="http://schemas.microsoft.com/office/drawing/2014/main" id="{29FF3095-50B1-4348-82A6-D7D29A69B467}"/>
              </a:ext>
            </a:extLst>
          </p:cNvPr>
          <p:cNvSpPr>
            <a:spLocks noGrp="1"/>
          </p:cNvSpPr>
          <p:nvPr>
            <p:ph type="title"/>
          </p:nvPr>
        </p:nvSpPr>
        <p:spPr>
          <a:xfrm>
            <a:off x="713224" y="530584"/>
            <a:ext cx="7041987" cy="528600"/>
          </a:xfrm>
        </p:spPr>
        <p:txBody>
          <a:bodyPr/>
          <a:lstStyle/>
          <a:p>
            <a:r>
              <a:rPr lang="en-US" dirty="0"/>
              <a:t>Creating a proposal Group</a:t>
            </a:r>
          </a:p>
        </p:txBody>
      </p:sp>
    </p:spTree>
    <p:extLst>
      <p:ext uri="{BB962C8B-B14F-4D97-AF65-F5344CB8AC3E}">
        <p14:creationId xmlns:p14="http://schemas.microsoft.com/office/powerpoint/2010/main" val="419808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C89A1-B60C-40E1-9452-EBB6C43FA760}"/>
              </a:ext>
            </a:extLst>
          </p:cNvPr>
          <p:cNvSpPr>
            <a:spLocks noGrp="1"/>
          </p:cNvSpPr>
          <p:nvPr>
            <p:ph type="body" idx="1"/>
          </p:nvPr>
        </p:nvSpPr>
        <p:spPr>
          <a:xfrm>
            <a:off x="1351429" y="2403657"/>
            <a:ext cx="6568889" cy="1484100"/>
          </a:xfrm>
        </p:spPr>
        <p:txBody>
          <a:bodyPr/>
          <a:lstStyle/>
          <a:p>
            <a:pPr>
              <a:spcAft>
                <a:spcPts val="600"/>
              </a:spcAft>
              <a:buFont typeface="Wingdings" panose="05000000000000000000" pitchFamily="2" charset="2"/>
              <a:buChar char="§"/>
            </a:pPr>
            <a:r>
              <a:rPr lang="en-US" sz="1200" dirty="0"/>
              <a:t>The curriculum proposal process occurs in three phases: Proposal Preparation, Shared Governance Review, and Final Approvals. </a:t>
            </a:r>
          </a:p>
          <a:p>
            <a:pPr>
              <a:spcAft>
                <a:spcPts val="600"/>
              </a:spcAft>
              <a:buFont typeface="Wingdings" panose="05000000000000000000" pitchFamily="2" charset="2"/>
              <a:buChar char="§"/>
            </a:pPr>
            <a:r>
              <a:rPr lang="en-US" sz="1200" dirty="0"/>
              <a:t>The information describes the steps to be taken in each phase, including the order of those steps and an approximate timeline. Please plan accordingly based on these timelines and the catalog deadline published by the Provost's office to ensure timely submission and review of your curriculum proposal.</a:t>
            </a:r>
          </a:p>
          <a:p>
            <a:pPr>
              <a:spcAft>
                <a:spcPts val="600"/>
              </a:spcAft>
              <a:buFont typeface="Wingdings" panose="05000000000000000000" pitchFamily="2" charset="2"/>
              <a:buChar char="§"/>
            </a:pPr>
            <a:r>
              <a:rPr lang="en-US" sz="1200" dirty="0"/>
              <a:t>All steps in each phase must be complete before moving to the next phase. FSU will use Kuali Curriculum Management software to manage this workflow beginning in the fall of 2021.</a:t>
            </a:r>
          </a:p>
          <a:p>
            <a:pPr>
              <a:spcAft>
                <a:spcPts val="600"/>
              </a:spcAft>
              <a:buFont typeface="Wingdings" panose="05000000000000000000" pitchFamily="2" charset="2"/>
              <a:buChar char="§"/>
            </a:pPr>
            <a:r>
              <a:rPr lang="en-US" sz="1200" dirty="0"/>
              <a:t>The information replaces the former curriculum proposal flowcharts. </a:t>
            </a:r>
          </a:p>
        </p:txBody>
      </p:sp>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333069"/>
            <a:ext cx="5768100" cy="528600"/>
          </a:xfrm>
        </p:spPr>
        <p:txBody>
          <a:bodyPr/>
          <a:lstStyle/>
          <a:p>
            <a:r>
              <a:rPr lang="en-US" dirty="0"/>
              <a:t>Curriculum Proposal Process and Timeline</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199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F3B8C-0F90-42E5-8FA5-7FA89776A40B}"/>
              </a:ext>
            </a:extLst>
          </p:cNvPr>
          <p:cNvSpPr>
            <a:spLocks noGrp="1"/>
          </p:cNvSpPr>
          <p:nvPr>
            <p:ph type="body" idx="1"/>
          </p:nvPr>
        </p:nvSpPr>
        <p:spPr>
          <a:xfrm>
            <a:off x="713224" y="1424150"/>
            <a:ext cx="6306343" cy="3259800"/>
          </a:xfrm>
        </p:spPr>
        <p:txBody>
          <a:bodyPr/>
          <a:lstStyle/>
          <a:p>
            <a:pPr>
              <a:buFont typeface="Wingdings" panose="05000000000000000000" pitchFamily="2" charset="2"/>
              <a:buChar char="§"/>
            </a:pPr>
            <a:r>
              <a:rPr lang="en-US" dirty="0"/>
              <a:t>In Phase 1, the curriculum proposal is written, the supporting documentation is collected, and the preliminary approvals and consultations are done. The proposal should be in its final form before leaving Phase 1. Substantive changes made to a proposal during Phases 2 or 3 can result in the proposal being returned to Phase 1. Phase 1 takes as long as the department or program needs to prepare the proposal.</a:t>
            </a:r>
          </a:p>
          <a:p>
            <a:pPr>
              <a:buFont typeface="Wingdings" panose="05000000000000000000" pitchFamily="2" charset="2"/>
              <a:buChar char="§"/>
            </a:pPr>
            <a:endParaRPr lang="en-US" dirty="0"/>
          </a:p>
          <a:p>
            <a:pPr>
              <a:buFont typeface="Wingdings" panose="05000000000000000000" pitchFamily="2" charset="2"/>
              <a:buChar char="§"/>
            </a:pPr>
            <a:r>
              <a:rPr lang="en-US" dirty="0"/>
              <a:t>All NEW program programs must submit a letter of intent (Links to an external site.) to develop the program and submission to USM for distribution for comment or questions.</a:t>
            </a:r>
          </a:p>
        </p:txBody>
      </p:sp>
      <p:sp>
        <p:nvSpPr>
          <p:cNvPr id="3" name="Title 2">
            <a:extLst>
              <a:ext uri="{FF2B5EF4-FFF2-40B4-BE49-F238E27FC236}">
                <a16:creationId xmlns:a16="http://schemas.microsoft.com/office/drawing/2014/main" id="{12612BC9-3A1C-40EA-833D-91D0B242752D}"/>
              </a:ext>
            </a:extLst>
          </p:cNvPr>
          <p:cNvSpPr>
            <a:spLocks noGrp="1"/>
          </p:cNvSpPr>
          <p:nvPr>
            <p:ph type="title"/>
          </p:nvPr>
        </p:nvSpPr>
        <p:spPr>
          <a:xfrm>
            <a:off x="713225" y="530584"/>
            <a:ext cx="6306342" cy="528600"/>
          </a:xfrm>
        </p:spPr>
        <p:txBody>
          <a:bodyPr/>
          <a:lstStyle/>
          <a:p>
            <a:r>
              <a:rPr lang="en-US" dirty="0"/>
              <a:t>Phase 1: Proposal Preparation</a:t>
            </a:r>
          </a:p>
        </p:txBody>
      </p:sp>
    </p:spTree>
    <p:extLst>
      <p:ext uri="{BB962C8B-B14F-4D97-AF65-F5344CB8AC3E}">
        <p14:creationId xmlns:p14="http://schemas.microsoft.com/office/powerpoint/2010/main" val="345245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F3B8C-0F90-42E5-8FA5-7FA89776A40B}"/>
              </a:ext>
            </a:extLst>
          </p:cNvPr>
          <p:cNvSpPr>
            <a:spLocks noGrp="1"/>
          </p:cNvSpPr>
          <p:nvPr>
            <p:ph type="body" idx="1"/>
          </p:nvPr>
        </p:nvSpPr>
        <p:spPr>
          <a:xfrm>
            <a:off x="713224" y="1424150"/>
            <a:ext cx="6306343" cy="3259800"/>
          </a:xfrm>
        </p:spPr>
        <p:txBody>
          <a:bodyPr/>
          <a:lstStyle/>
          <a:p>
            <a:pPr marL="139700" indent="0">
              <a:buNone/>
            </a:pPr>
            <a:r>
              <a:rPr lang="en-US" dirty="0"/>
              <a:t>Approvals needed in Phase 1:</a:t>
            </a:r>
          </a:p>
          <a:p>
            <a:pPr lvl="1">
              <a:buFont typeface="Wingdings" panose="05000000000000000000" pitchFamily="2" charset="2"/>
              <a:buChar char="§"/>
            </a:pPr>
            <a:r>
              <a:rPr lang="en-US" dirty="0"/>
              <a:t>Department Curriculum Committee and/or Program Steering Committee</a:t>
            </a:r>
          </a:p>
          <a:p>
            <a:pPr lvl="1">
              <a:buFont typeface="Wingdings" panose="05000000000000000000" pitchFamily="2" charset="2"/>
              <a:buChar char="§"/>
            </a:pPr>
            <a:r>
              <a:rPr lang="en-US" dirty="0"/>
              <a:t>Department Chair and/or Program Coordinator </a:t>
            </a:r>
          </a:p>
          <a:p>
            <a:pPr lvl="1">
              <a:buFont typeface="Wingdings" panose="05000000000000000000" pitchFamily="2" charset="2"/>
              <a:buChar char="§"/>
            </a:pPr>
            <a:r>
              <a:rPr lang="en-US" dirty="0"/>
              <a:t>Dean of the College</a:t>
            </a:r>
          </a:p>
          <a:p>
            <a:pPr lvl="1">
              <a:buFont typeface="Wingdings" panose="05000000000000000000" pitchFamily="2" charset="2"/>
              <a:buChar char="§"/>
            </a:pPr>
            <a:r>
              <a:rPr lang="en-US" dirty="0"/>
              <a:t>Registrar's Office (for course)</a:t>
            </a:r>
          </a:p>
          <a:p>
            <a:pPr lvl="1">
              <a:buFont typeface="Wingdings" panose="05000000000000000000" pitchFamily="2" charset="2"/>
              <a:buChar char="§"/>
            </a:pPr>
            <a:r>
              <a:rPr lang="en-US" dirty="0"/>
              <a:t>Program Advisory Group (program proposals only)</a:t>
            </a:r>
          </a:p>
          <a:p>
            <a:pPr>
              <a:buFont typeface="Wingdings" panose="05000000000000000000" pitchFamily="2" charset="2"/>
              <a:buChar char="§"/>
            </a:pPr>
            <a:endParaRPr lang="en-US" dirty="0"/>
          </a:p>
          <a:p>
            <a:pPr marL="139700" indent="0">
              <a:buNone/>
            </a:pPr>
            <a:r>
              <a:rPr lang="en-US" dirty="0"/>
              <a:t>Consultations that should occur in Phase 1:</a:t>
            </a:r>
          </a:p>
          <a:p>
            <a:pPr lvl="1">
              <a:buFont typeface="Wingdings" panose="05000000000000000000" pitchFamily="2" charset="2"/>
              <a:buChar char="§"/>
            </a:pPr>
            <a:r>
              <a:rPr lang="en-US" dirty="0"/>
              <a:t>Provost's and Dean's Offices (all program proposals)</a:t>
            </a:r>
          </a:p>
          <a:p>
            <a:pPr lvl="1">
              <a:buFont typeface="Wingdings" panose="05000000000000000000" pitchFamily="2" charset="2"/>
              <a:buChar char="§"/>
            </a:pPr>
            <a:r>
              <a:rPr lang="en-US" dirty="0"/>
              <a:t>Registrar's Office (for programs)</a:t>
            </a:r>
          </a:p>
          <a:p>
            <a:pPr lvl="1">
              <a:buFont typeface="Wingdings" panose="05000000000000000000" pitchFamily="2" charset="2"/>
              <a:buChar char="§"/>
            </a:pPr>
            <a:r>
              <a:rPr lang="en-US" dirty="0"/>
              <a:t>Other affected departments</a:t>
            </a:r>
          </a:p>
          <a:p>
            <a:pPr lvl="1">
              <a:buFont typeface="Wingdings" panose="05000000000000000000" pitchFamily="2" charset="2"/>
              <a:buChar char="§"/>
            </a:pPr>
            <a:r>
              <a:rPr lang="en-US" dirty="0"/>
              <a:t>Library (new programs)</a:t>
            </a:r>
          </a:p>
          <a:p>
            <a:pPr lvl="1">
              <a:buFont typeface="Wingdings" panose="05000000000000000000" pitchFamily="2" charset="2"/>
              <a:buChar char="§"/>
            </a:pPr>
            <a:r>
              <a:rPr lang="en-US" dirty="0"/>
              <a:t>Budget Office (new programs)</a:t>
            </a:r>
          </a:p>
        </p:txBody>
      </p:sp>
      <p:sp>
        <p:nvSpPr>
          <p:cNvPr id="3" name="Title 2">
            <a:extLst>
              <a:ext uri="{FF2B5EF4-FFF2-40B4-BE49-F238E27FC236}">
                <a16:creationId xmlns:a16="http://schemas.microsoft.com/office/drawing/2014/main" id="{12612BC9-3A1C-40EA-833D-91D0B242752D}"/>
              </a:ext>
            </a:extLst>
          </p:cNvPr>
          <p:cNvSpPr>
            <a:spLocks noGrp="1"/>
          </p:cNvSpPr>
          <p:nvPr>
            <p:ph type="title"/>
          </p:nvPr>
        </p:nvSpPr>
        <p:spPr>
          <a:xfrm>
            <a:off x="713225" y="530584"/>
            <a:ext cx="6306342" cy="528600"/>
          </a:xfrm>
        </p:spPr>
        <p:txBody>
          <a:bodyPr/>
          <a:lstStyle/>
          <a:p>
            <a:r>
              <a:rPr lang="en-US" dirty="0"/>
              <a:t>Phase 1: Proposal Preparation</a:t>
            </a:r>
          </a:p>
        </p:txBody>
      </p:sp>
    </p:spTree>
    <p:extLst>
      <p:ext uri="{BB962C8B-B14F-4D97-AF65-F5344CB8AC3E}">
        <p14:creationId xmlns:p14="http://schemas.microsoft.com/office/powerpoint/2010/main" val="188417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F3B8C-0F90-42E5-8FA5-7FA89776A40B}"/>
              </a:ext>
            </a:extLst>
          </p:cNvPr>
          <p:cNvSpPr>
            <a:spLocks noGrp="1"/>
          </p:cNvSpPr>
          <p:nvPr>
            <p:ph type="body" idx="1"/>
          </p:nvPr>
        </p:nvSpPr>
        <p:spPr>
          <a:xfrm>
            <a:off x="713224" y="1608794"/>
            <a:ext cx="6306343" cy="3075156"/>
          </a:xfrm>
        </p:spPr>
        <p:txBody>
          <a:bodyPr/>
          <a:lstStyle/>
          <a:p>
            <a:pPr>
              <a:spcAft>
                <a:spcPts val="600"/>
              </a:spcAft>
              <a:buFont typeface="Wingdings" panose="05000000000000000000" pitchFamily="2" charset="2"/>
              <a:buChar char="§"/>
            </a:pPr>
            <a:r>
              <a:rPr lang="en-US" dirty="0"/>
              <a:t>In phase 2, the proposal is reviewed by shared governance bodies at the college- and university-level. </a:t>
            </a:r>
          </a:p>
          <a:p>
            <a:pPr>
              <a:spcAft>
                <a:spcPts val="600"/>
              </a:spcAft>
              <a:buFont typeface="Wingdings" panose="05000000000000000000" pitchFamily="2" charset="2"/>
              <a:buChar char="§"/>
            </a:pPr>
            <a:r>
              <a:rPr lang="en-US" dirty="0"/>
              <a:t>The only changes a proposal should undergo in phase 2 are amendments based on shared governance review. Substantive changes require the proposal to return to phase 1. Phase 2 is divided into three stages, and all reviews in each stage can be completed concurrently. </a:t>
            </a:r>
          </a:p>
          <a:p>
            <a:pPr>
              <a:spcAft>
                <a:spcPts val="600"/>
              </a:spcAft>
              <a:buFont typeface="Wingdings" panose="05000000000000000000" pitchFamily="2" charset="2"/>
              <a:buChar char="§"/>
            </a:pPr>
            <a:r>
              <a:rPr lang="en-US" dirty="0"/>
              <a:t>The next stage cannot begin until all reviews in the previous stage are complete.</a:t>
            </a:r>
          </a:p>
        </p:txBody>
      </p:sp>
      <p:sp>
        <p:nvSpPr>
          <p:cNvPr id="3" name="Title 2">
            <a:extLst>
              <a:ext uri="{FF2B5EF4-FFF2-40B4-BE49-F238E27FC236}">
                <a16:creationId xmlns:a16="http://schemas.microsoft.com/office/drawing/2014/main" id="{12612BC9-3A1C-40EA-833D-91D0B242752D}"/>
              </a:ext>
            </a:extLst>
          </p:cNvPr>
          <p:cNvSpPr>
            <a:spLocks noGrp="1"/>
          </p:cNvSpPr>
          <p:nvPr>
            <p:ph type="title"/>
          </p:nvPr>
        </p:nvSpPr>
        <p:spPr>
          <a:xfrm>
            <a:off x="713225" y="530584"/>
            <a:ext cx="7695130" cy="528600"/>
          </a:xfrm>
        </p:spPr>
        <p:txBody>
          <a:bodyPr/>
          <a:lstStyle/>
          <a:p>
            <a:r>
              <a:rPr lang="en-US" dirty="0"/>
              <a:t>Phase 2: Shared Governance Review (3 months)</a:t>
            </a:r>
          </a:p>
        </p:txBody>
      </p:sp>
    </p:spTree>
    <p:extLst>
      <p:ext uri="{BB962C8B-B14F-4D97-AF65-F5344CB8AC3E}">
        <p14:creationId xmlns:p14="http://schemas.microsoft.com/office/powerpoint/2010/main" val="193563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E4E4F78-DB11-4AE3-90A9-3FE5FA7F633B}"/>
              </a:ext>
            </a:extLst>
          </p:cNvPr>
          <p:cNvSpPr>
            <a:spLocks noGrp="1"/>
          </p:cNvSpPr>
          <p:nvPr>
            <p:ph type="title" idx="15"/>
          </p:nvPr>
        </p:nvSpPr>
        <p:spPr/>
        <p:txBody>
          <a:bodyPr/>
          <a:lstStyle/>
          <a:p>
            <a:r>
              <a:rPr lang="en-US" dirty="0"/>
              <a:t>New Program Proposal Agenda</a:t>
            </a:r>
          </a:p>
        </p:txBody>
      </p:sp>
      <p:cxnSp>
        <p:nvCxnSpPr>
          <p:cNvPr id="17" name="Straight Connector 16">
            <a:extLst>
              <a:ext uri="{FF2B5EF4-FFF2-40B4-BE49-F238E27FC236}">
                <a16:creationId xmlns:a16="http://schemas.microsoft.com/office/drawing/2014/main" id="{B0EDA5F0-133F-4E72-8D09-E469C4864DED}"/>
              </a:ext>
            </a:extLst>
          </p:cNvPr>
          <p:cNvCxnSpPr>
            <a:cxnSpLocks/>
          </p:cNvCxnSpPr>
          <p:nvPr/>
        </p:nvCxnSpPr>
        <p:spPr>
          <a:xfrm>
            <a:off x="-336884" y="2866953"/>
            <a:ext cx="2818827" cy="2585071"/>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sp>
        <p:nvSpPr>
          <p:cNvPr id="3" name="TextBox 2">
            <a:extLst>
              <a:ext uri="{FF2B5EF4-FFF2-40B4-BE49-F238E27FC236}">
                <a16:creationId xmlns:a16="http://schemas.microsoft.com/office/drawing/2014/main" id="{80122A75-0B90-4B8B-8A77-FC71B62BA5AF}"/>
              </a:ext>
            </a:extLst>
          </p:cNvPr>
          <p:cNvSpPr txBox="1"/>
          <p:nvPr/>
        </p:nvSpPr>
        <p:spPr>
          <a:xfrm>
            <a:off x="4572000" y="942296"/>
            <a:ext cx="2530069" cy="3862596"/>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a:latin typeface="Didact Gothic" panose="020B0604020202020204" charset="0"/>
              </a:rPr>
              <a:t>Programs Kuali Basics</a:t>
            </a:r>
          </a:p>
          <a:p>
            <a:pPr marL="285750" indent="-285750">
              <a:spcAft>
                <a:spcPts val="600"/>
              </a:spcAft>
              <a:buFont typeface="Wingdings" panose="05000000000000000000" pitchFamily="2" charset="2"/>
              <a:buChar char="§"/>
            </a:pPr>
            <a:r>
              <a:rPr lang="en-US" dirty="0">
                <a:latin typeface="Didact Gothic" panose="020B0604020202020204" charset="0"/>
              </a:rPr>
              <a:t>“Proposal Groups”</a:t>
            </a:r>
          </a:p>
          <a:p>
            <a:pPr marL="285750" indent="-285750">
              <a:spcAft>
                <a:spcPts val="600"/>
              </a:spcAft>
              <a:buFont typeface="Wingdings" panose="05000000000000000000" pitchFamily="2" charset="2"/>
              <a:buChar char="§"/>
            </a:pPr>
            <a:r>
              <a:rPr lang="en-US" dirty="0">
                <a:latin typeface="Didact Gothic" panose="020B0604020202020204" charset="0"/>
              </a:rPr>
              <a:t>Curriculum Proposal Process and Timeline</a:t>
            </a:r>
          </a:p>
          <a:p>
            <a:pPr marL="285750" indent="-285750">
              <a:spcAft>
                <a:spcPts val="600"/>
              </a:spcAft>
              <a:buFont typeface="Wingdings" panose="05000000000000000000" pitchFamily="2" charset="2"/>
              <a:buChar char="§"/>
            </a:pPr>
            <a:r>
              <a:rPr lang="en-US" dirty="0">
                <a:latin typeface="Didact Gothic" panose="020B0604020202020204" charset="0"/>
              </a:rPr>
              <a:t>Which proposals need to go to MHEC? </a:t>
            </a:r>
          </a:p>
          <a:p>
            <a:pPr marL="285750" indent="-285750">
              <a:spcAft>
                <a:spcPts val="600"/>
              </a:spcAft>
              <a:buFont typeface="Wingdings" panose="05000000000000000000" pitchFamily="2" charset="2"/>
              <a:buChar char="§"/>
            </a:pPr>
            <a:r>
              <a:rPr lang="en-US" dirty="0">
                <a:latin typeface="Didact Gothic" panose="020B0604020202020204" charset="0"/>
              </a:rPr>
              <a:t>Which proposals go to PAG and when does that happen? </a:t>
            </a:r>
          </a:p>
          <a:p>
            <a:pPr marL="285750" indent="-285750">
              <a:spcAft>
                <a:spcPts val="600"/>
              </a:spcAft>
              <a:buFont typeface="Wingdings" panose="05000000000000000000" pitchFamily="2" charset="2"/>
              <a:buChar char="§"/>
            </a:pPr>
            <a:r>
              <a:rPr lang="en-US" dirty="0">
                <a:latin typeface="Didact Gothic" panose="020B0604020202020204" charset="0"/>
              </a:rPr>
              <a:t>New Degree Program (New Major)</a:t>
            </a:r>
          </a:p>
          <a:p>
            <a:pPr marL="285750" indent="-285750">
              <a:spcAft>
                <a:spcPts val="600"/>
              </a:spcAft>
              <a:buFont typeface="Wingdings" panose="05000000000000000000" pitchFamily="2" charset="2"/>
              <a:buChar char="§"/>
            </a:pPr>
            <a:r>
              <a:rPr lang="en-US" dirty="0">
                <a:latin typeface="Didact Gothic" panose="020B0604020202020204" charset="0"/>
              </a:rPr>
              <a:t>New Areas of Concentration</a:t>
            </a:r>
          </a:p>
          <a:p>
            <a:pPr marL="285750" indent="-285750">
              <a:spcAft>
                <a:spcPts val="600"/>
              </a:spcAft>
              <a:buFont typeface="Wingdings" panose="05000000000000000000" pitchFamily="2" charset="2"/>
              <a:buChar char="§"/>
            </a:pPr>
            <a:r>
              <a:rPr lang="en-US" dirty="0">
                <a:latin typeface="Didact Gothic" panose="020B0604020202020204" charset="0"/>
              </a:rPr>
              <a:t>Change in Program Requirements</a:t>
            </a:r>
          </a:p>
        </p:txBody>
      </p:sp>
    </p:spTree>
    <p:extLst>
      <p:ext uri="{BB962C8B-B14F-4D97-AF65-F5344CB8AC3E}">
        <p14:creationId xmlns:p14="http://schemas.microsoft.com/office/powerpoint/2010/main" val="271127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F3B8C-0F90-42E5-8FA5-7FA89776A40B}"/>
              </a:ext>
            </a:extLst>
          </p:cNvPr>
          <p:cNvSpPr>
            <a:spLocks noGrp="1"/>
          </p:cNvSpPr>
          <p:nvPr>
            <p:ph type="body" idx="1"/>
          </p:nvPr>
        </p:nvSpPr>
        <p:spPr>
          <a:xfrm>
            <a:off x="713224" y="1608794"/>
            <a:ext cx="6306343" cy="3075156"/>
          </a:xfrm>
        </p:spPr>
        <p:txBody>
          <a:bodyPr/>
          <a:lstStyle/>
          <a:p>
            <a:pPr marL="139700" indent="0">
              <a:buNone/>
            </a:pPr>
            <a:r>
              <a:rPr lang="en-US" dirty="0"/>
              <a:t>Stage 2a (month 1):</a:t>
            </a:r>
          </a:p>
          <a:p>
            <a:pPr lvl="1">
              <a:buFont typeface="Wingdings" panose="05000000000000000000" pitchFamily="2" charset="2"/>
              <a:buChar char="§"/>
            </a:pPr>
            <a:r>
              <a:rPr lang="en-US" dirty="0"/>
              <a:t>College Curriculum Committee</a:t>
            </a:r>
          </a:p>
          <a:p>
            <a:pPr lvl="1">
              <a:buFont typeface="Wingdings" panose="05000000000000000000" pitchFamily="2" charset="2"/>
              <a:buChar char="§"/>
            </a:pPr>
            <a:r>
              <a:rPr lang="en-US" dirty="0"/>
              <a:t>Honors Program Advisory Group (Honors Courses Only)</a:t>
            </a:r>
          </a:p>
          <a:p>
            <a:pPr lvl="1">
              <a:buFont typeface="Wingdings" panose="05000000000000000000" pitchFamily="2" charset="2"/>
              <a:buChar char="§"/>
            </a:pPr>
            <a:r>
              <a:rPr lang="en-US" dirty="0"/>
              <a:t>University Undergraduate Curriculum Requirements (GEP, IDIS, Tech Fluency, Capstone)</a:t>
            </a:r>
          </a:p>
          <a:p>
            <a:pPr>
              <a:buFont typeface="Wingdings" panose="05000000000000000000" pitchFamily="2" charset="2"/>
              <a:buChar char="§"/>
            </a:pPr>
            <a:endParaRPr lang="en-US" dirty="0"/>
          </a:p>
          <a:p>
            <a:pPr marL="139700" indent="0">
              <a:buNone/>
            </a:pPr>
            <a:r>
              <a:rPr lang="en-US" dirty="0"/>
              <a:t>Stage 2b (month 2):</a:t>
            </a:r>
          </a:p>
          <a:p>
            <a:pPr lvl="1">
              <a:buFont typeface="Wingdings" panose="05000000000000000000" pitchFamily="2" charset="2"/>
              <a:buChar char="§"/>
            </a:pPr>
            <a:r>
              <a:rPr lang="en-US" dirty="0"/>
              <a:t>Academic Affairs Committee (Undergraduate courses and programs)</a:t>
            </a:r>
          </a:p>
          <a:p>
            <a:pPr lvl="1">
              <a:buFont typeface="Wingdings" panose="05000000000000000000" pitchFamily="2" charset="2"/>
              <a:buChar char="§"/>
            </a:pPr>
            <a:r>
              <a:rPr lang="en-US" dirty="0"/>
              <a:t>Graduate Council (Graduate courses and programs)</a:t>
            </a:r>
          </a:p>
          <a:p>
            <a:pPr lvl="1">
              <a:buFont typeface="Wingdings" panose="05000000000000000000" pitchFamily="2" charset="2"/>
              <a:buChar char="§"/>
            </a:pPr>
            <a:r>
              <a:rPr lang="en-US" dirty="0"/>
              <a:t>Institutional Priorities and Resources (most proposals requiring MHEC approval)</a:t>
            </a:r>
          </a:p>
          <a:p>
            <a:pPr>
              <a:buFont typeface="Wingdings" panose="05000000000000000000" pitchFamily="2" charset="2"/>
              <a:buChar char="§"/>
            </a:pPr>
            <a:endParaRPr lang="en-US" dirty="0"/>
          </a:p>
          <a:p>
            <a:pPr marL="139700" indent="0">
              <a:buNone/>
            </a:pPr>
            <a:r>
              <a:rPr lang="en-US" dirty="0"/>
              <a:t>Stage 2c (month 3): Faculty Senate</a:t>
            </a:r>
          </a:p>
        </p:txBody>
      </p:sp>
      <p:sp>
        <p:nvSpPr>
          <p:cNvPr id="3" name="Title 2">
            <a:extLst>
              <a:ext uri="{FF2B5EF4-FFF2-40B4-BE49-F238E27FC236}">
                <a16:creationId xmlns:a16="http://schemas.microsoft.com/office/drawing/2014/main" id="{12612BC9-3A1C-40EA-833D-91D0B242752D}"/>
              </a:ext>
            </a:extLst>
          </p:cNvPr>
          <p:cNvSpPr>
            <a:spLocks noGrp="1"/>
          </p:cNvSpPr>
          <p:nvPr>
            <p:ph type="title"/>
          </p:nvPr>
        </p:nvSpPr>
        <p:spPr>
          <a:xfrm>
            <a:off x="713225" y="530584"/>
            <a:ext cx="7695130" cy="528600"/>
          </a:xfrm>
        </p:spPr>
        <p:txBody>
          <a:bodyPr/>
          <a:lstStyle/>
          <a:p>
            <a:r>
              <a:rPr lang="en-US" dirty="0"/>
              <a:t>Phase 2: Shared Governance Review (3 months)</a:t>
            </a:r>
          </a:p>
        </p:txBody>
      </p:sp>
    </p:spTree>
    <p:extLst>
      <p:ext uri="{BB962C8B-B14F-4D97-AF65-F5344CB8AC3E}">
        <p14:creationId xmlns:p14="http://schemas.microsoft.com/office/powerpoint/2010/main" val="2868188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F3B8C-0F90-42E5-8FA5-7FA89776A40B}"/>
              </a:ext>
            </a:extLst>
          </p:cNvPr>
          <p:cNvSpPr>
            <a:spLocks noGrp="1"/>
          </p:cNvSpPr>
          <p:nvPr>
            <p:ph type="body" idx="1"/>
          </p:nvPr>
        </p:nvSpPr>
        <p:spPr>
          <a:xfrm>
            <a:off x="713224" y="1608794"/>
            <a:ext cx="6306343" cy="3075156"/>
          </a:xfrm>
        </p:spPr>
        <p:txBody>
          <a:bodyPr/>
          <a:lstStyle/>
          <a:p>
            <a:pPr>
              <a:spcAft>
                <a:spcPts val="600"/>
              </a:spcAft>
              <a:buFont typeface="Wingdings" panose="05000000000000000000" pitchFamily="2" charset="2"/>
              <a:buChar char="§"/>
            </a:pPr>
            <a:r>
              <a:rPr lang="en-US" dirty="0"/>
              <a:t>Phase 3 covers the final on- and off-campus approvals needed before curricular changes can be published in the catalog. </a:t>
            </a:r>
          </a:p>
          <a:p>
            <a:pPr>
              <a:spcAft>
                <a:spcPts val="600"/>
              </a:spcAft>
              <a:buFont typeface="Wingdings" panose="05000000000000000000" pitchFamily="2" charset="2"/>
              <a:buChar char="§"/>
            </a:pPr>
            <a:r>
              <a:rPr lang="en-US" dirty="0"/>
              <a:t>No changes are possible to the proposal at phase 3. Any changes in phase 3 require the proposal to return to phase 1 or phase 2. </a:t>
            </a:r>
          </a:p>
          <a:p>
            <a:pPr>
              <a:spcAft>
                <a:spcPts val="600"/>
              </a:spcAft>
              <a:buFont typeface="Wingdings" panose="05000000000000000000" pitchFamily="2" charset="2"/>
              <a:buChar char="§"/>
            </a:pPr>
            <a:r>
              <a:rPr lang="en-US" dirty="0"/>
              <a:t>MHEC approvals can take 60-90 days, and USM has specific submission windows in order for a proposal to be on the agenda of the Education Policy and Student Life Subcommittee.</a:t>
            </a:r>
          </a:p>
          <a:p>
            <a:pPr>
              <a:spcAft>
                <a:spcPts val="600"/>
              </a:spcAft>
              <a:buFont typeface="Wingdings" panose="05000000000000000000" pitchFamily="2" charset="2"/>
              <a:buChar char="§"/>
            </a:pPr>
            <a:endParaRPr lang="en-US" dirty="0"/>
          </a:p>
          <a:p>
            <a:pPr marL="139700" indent="0">
              <a:buNone/>
            </a:pPr>
            <a:r>
              <a:rPr lang="en-US" dirty="0"/>
              <a:t>On-Campus Approvals (all proposals)</a:t>
            </a:r>
          </a:p>
          <a:p>
            <a:pPr lvl="1">
              <a:buFont typeface="Wingdings" panose="05000000000000000000" pitchFamily="2" charset="2"/>
              <a:buChar char="§"/>
            </a:pPr>
            <a:r>
              <a:rPr lang="en-US" dirty="0"/>
              <a:t>Provost</a:t>
            </a:r>
          </a:p>
          <a:p>
            <a:pPr lvl="1">
              <a:buFont typeface="Wingdings" panose="05000000000000000000" pitchFamily="2" charset="2"/>
              <a:buChar char="§"/>
            </a:pPr>
            <a:r>
              <a:rPr lang="en-US" dirty="0"/>
              <a:t>President</a:t>
            </a:r>
          </a:p>
          <a:p>
            <a:pPr>
              <a:spcAft>
                <a:spcPts val="600"/>
              </a:spcAft>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12612BC9-3A1C-40EA-833D-91D0B242752D}"/>
              </a:ext>
            </a:extLst>
          </p:cNvPr>
          <p:cNvSpPr>
            <a:spLocks noGrp="1"/>
          </p:cNvSpPr>
          <p:nvPr>
            <p:ph type="title"/>
          </p:nvPr>
        </p:nvSpPr>
        <p:spPr>
          <a:xfrm>
            <a:off x="713225" y="530584"/>
            <a:ext cx="7695130" cy="528600"/>
          </a:xfrm>
        </p:spPr>
        <p:txBody>
          <a:bodyPr/>
          <a:lstStyle/>
          <a:p>
            <a:r>
              <a:rPr lang="en-US" dirty="0"/>
              <a:t>Phase 3: Final Approvals (up to 3 months)</a:t>
            </a:r>
          </a:p>
        </p:txBody>
      </p:sp>
    </p:spTree>
    <p:extLst>
      <p:ext uri="{BB962C8B-B14F-4D97-AF65-F5344CB8AC3E}">
        <p14:creationId xmlns:p14="http://schemas.microsoft.com/office/powerpoint/2010/main" val="347933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F3B8C-0F90-42E5-8FA5-7FA89776A40B}"/>
              </a:ext>
            </a:extLst>
          </p:cNvPr>
          <p:cNvSpPr>
            <a:spLocks noGrp="1"/>
          </p:cNvSpPr>
          <p:nvPr>
            <p:ph type="body" idx="1"/>
          </p:nvPr>
        </p:nvSpPr>
        <p:spPr>
          <a:xfrm>
            <a:off x="726975" y="1505669"/>
            <a:ext cx="6684478" cy="3075156"/>
          </a:xfrm>
        </p:spPr>
        <p:txBody>
          <a:bodyPr/>
          <a:lstStyle/>
          <a:p>
            <a:pPr marL="139700" indent="0">
              <a:spcAft>
                <a:spcPts val="600"/>
              </a:spcAft>
              <a:buNone/>
            </a:pPr>
            <a:r>
              <a:rPr lang="en-US" dirty="0"/>
              <a:t>Off-Campus Approvals:</a:t>
            </a:r>
          </a:p>
          <a:p>
            <a:pPr lvl="1">
              <a:spcAft>
                <a:spcPts val="600"/>
              </a:spcAft>
              <a:buFont typeface="Wingdings" panose="05000000000000000000" pitchFamily="2" charset="2"/>
              <a:buChar char="§"/>
            </a:pPr>
            <a:r>
              <a:rPr lang="en-US" dirty="0"/>
              <a:t>MHEC (60-90 days):</a:t>
            </a:r>
          </a:p>
          <a:p>
            <a:pPr lvl="2">
              <a:spcBef>
                <a:spcPts val="0"/>
              </a:spcBef>
              <a:buFont typeface="Wingdings" panose="05000000000000000000" pitchFamily="2" charset="2"/>
              <a:buChar char="§"/>
            </a:pPr>
            <a:r>
              <a:rPr lang="en-US" dirty="0"/>
              <a:t>New programs (degrees, majors, and standalone certificates)</a:t>
            </a:r>
          </a:p>
          <a:p>
            <a:pPr lvl="2">
              <a:spcBef>
                <a:spcPts val="0"/>
              </a:spcBef>
              <a:buFont typeface="Wingdings" panose="05000000000000000000" pitchFamily="2" charset="2"/>
              <a:buChar char="§"/>
            </a:pPr>
            <a:r>
              <a:rPr lang="en-US" dirty="0"/>
              <a:t>Substantial Modifications (new concentrations, offering program at off-campus site, change of 33% or more of credit hours)</a:t>
            </a:r>
          </a:p>
          <a:p>
            <a:pPr lvl="2">
              <a:spcBef>
                <a:spcPts val="0"/>
              </a:spcBef>
              <a:buFont typeface="Wingdings" panose="05000000000000000000" pitchFamily="2" charset="2"/>
              <a:buChar char="§"/>
            </a:pPr>
            <a:r>
              <a:rPr lang="en-US" dirty="0"/>
              <a:t>Non-substantial modifications (articulation agreements, suspend or discontinue program, new certificate in existing program, change in modality, new title or CIP code, changes of less than 33% of credit hours)</a:t>
            </a:r>
          </a:p>
          <a:p>
            <a:pPr lvl="1">
              <a:spcAft>
                <a:spcPts val="600"/>
              </a:spcAft>
              <a:buFont typeface="Wingdings" panose="05000000000000000000" pitchFamily="2" charset="2"/>
              <a:buChar char="§"/>
            </a:pPr>
            <a:r>
              <a:rPr lang="en-US" dirty="0"/>
              <a:t>USM (60-90 days):</a:t>
            </a:r>
          </a:p>
          <a:p>
            <a:pPr lvl="2">
              <a:spcBef>
                <a:spcPts val="0"/>
              </a:spcBef>
              <a:buFont typeface="Wingdings" panose="05000000000000000000" pitchFamily="2" charset="2"/>
              <a:buChar char="§"/>
            </a:pPr>
            <a:r>
              <a:rPr lang="en-US" dirty="0"/>
              <a:t>Creation and suspension of academic programs requires approval of the Education Policy and Student Life Committee (meets every other month) and then the full Board of Regents the following month.</a:t>
            </a:r>
          </a:p>
        </p:txBody>
      </p:sp>
      <p:sp>
        <p:nvSpPr>
          <p:cNvPr id="3" name="Title 2">
            <a:extLst>
              <a:ext uri="{FF2B5EF4-FFF2-40B4-BE49-F238E27FC236}">
                <a16:creationId xmlns:a16="http://schemas.microsoft.com/office/drawing/2014/main" id="{12612BC9-3A1C-40EA-833D-91D0B242752D}"/>
              </a:ext>
            </a:extLst>
          </p:cNvPr>
          <p:cNvSpPr>
            <a:spLocks noGrp="1"/>
          </p:cNvSpPr>
          <p:nvPr>
            <p:ph type="title"/>
          </p:nvPr>
        </p:nvSpPr>
        <p:spPr>
          <a:xfrm>
            <a:off x="713225" y="530584"/>
            <a:ext cx="7695130" cy="528600"/>
          </a:xfrm>
        </p:spPr>
        <p:txBody>
          <a:bodyPr/>
          <a:lstStyle/>
          <a:p>
            <a:r>
              <a:rPr lang="en-US" dirty="0"/>
              <a:t>Phase 3: Final Approvals (up to 3 months)</a:t>
            </a:r>
          </a:p>
        </p:txBody>
      </p:sp>
    </p:spTree>
    <p:extLst>
      <p:ext uri="{BB962C8B-B14F-4D97-AF65-F5344CB8AC3E}">
        <p14:creationId xmlns:p14="http://schemas.microsoft.com/office/powerpoint/2010/main" val="3854157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C89A1-B60C-40E1-9452-EBB6C43FA760}"/>
              </a:ext>
            </a:extLst>
          </p:cNvPr>
          <p:cNvSpPr>
            <a:spLocks noGrp="1"/>
          </p:cNvSpPr>
          <p:nvPr>
            <p:ph type="body" idx="1"/>
          </p:nvPr>
        </p:nvSpPr>
        <p:spPr>
          <a:xfrm>
            <a:off x="1351429" y="2307407"/>
            <a:ext cx="6568889" cy="1484100"/>
          </a:xfrm>
        </p:spPr>
        <p:txBody>
          <a:bodyPr/>
          <a:lstStyle/>
          <a:p>
            <a:pPr marL="133350" indent="0">
              <a:spcAft>
                <a:spcPts val="600"/>
              </a:spcAft>
              <a:buNone/>
            </a:pPr>
            <a:r>
              <a:rPr lang="en-US" sz="1200" dirty="0"/>
              <a:t>Types of Proposals:</a:t>
            </a:r>
          </a:p>
          <a:p>
            <a:pPr lvl="1">
              <a:spcAft>
                <a:spcPts val="600"/>
              </a:spcAft>
              <a:buFont typeface="Wingdings" panose="05000000000000000000" pitchFamily="2" charset="2"/>
              <a:buChar char="§"/>
            </a:pPr>
            <a:r>
              <a:rPr lang="en-US" sz="1200" dirty="0"/>
              <a:t>New Academic Programs, Degrees and Stand-Alone Certificate Programs</a:t>
            </a:r>
          </a:p>
          <a:p>
            <a:pPr lvl="1">
              <a:spcAft>
                <a:spcPts val="600"/>
              </a:spcAft>
              <a:buFont typeface="Wingdings" panose="05000000000000000000" pitchFamily="2" charset="2"/>
              <a:buChar char="§"/>
            </a:pPr>
            <a:r>
              <a:rPr lang="en-US" sz="1200" dirty="0"/>
              <a:t>Substantial Modification to Existing Program</a:t>
            </a:r>
          </a:p>
          <a:p>
            <a:pPr lvl="1">
              <a:spcAft>
                <a:spcPts val="600"/>
              </a:spcAft>
              <a:buFont typeface="Wingdings" panose="05000000000000000000" pitchFamily="2" charset="2"/>
              <a:buChar char="§"/>
            </a:pPr>
            <a:r>
              <a:rPr lang="en-US" sz="1200" dirty="0"/>
              <a:t>Certificate Programs</a:t>
            </a:r>
          </a:p>
          <a:p>
            <a:pPr lvl="1">
              <a:spcAft>
                <a:spcPts val="600"/>
              </a:spcAft>
              <a:buFont typeface="Wingdings" panose="05000000000000000000" pitchFamily="2" charset="2"/>
              <a:buChar char="§"/>
            </a:pPr>
            <a:r>
              <a:rPr lang="en-US" sz="1200" dirty="0"/>
              <a:t>Cooperative Programs</a:t>
            </a:r>
          </a:p>
          <a:p>
            <a:pPr lvl="1">
              <a:spcAft>
                <a:spcPts val="600"/>
              </a:spcAft>
              <a:buFont typeface="Wingdings" panose="05000000000000000000" pitchFamily="2" charset="2"/>
              <a:buChar char="§"/>
            </a:pPr>
            <a:r>
              <a:rPr lang="en-US" sz="1200" dirty="0"/>
              <a:t>Distance Education Programs</a:t>
            </a:r>
          </a:p>
          <a:p>
            <a:pPr lvl="1">
              <a:spcAft>
                <a:spcPts val="600"/>
              </a:spcAft>
              <a:buFont typeface="Wingdings" panose="05000000000000000000" pitchFamily="2" charset="2"/>
              <a:buChar char="§"/>
            </a:pPr>
            <a:r>
              <a:rPr lang="en-US" sz="1200" dirty="0"/>
              <a:t>Non-Substantial Program Modifications</a:t>
            </a:r>
          </a:p>
        </p:txBody>
      </p:sp>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333069"/>
            <a:ext cx="5768100" cy="528600"/>
          </a:xfrm>
        </p:spPr>
        <p:txBody>
          <a:bodyPr/>
          <a:lstStyle/>
          <a:p>
            <a:r>
              <a:rPr lang="en-US" dirty="0"/>
              <a:t>Which proposals need to go to MHEC? </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573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50231-833A-44FC-A68F-502C59D2C6F0}"/>
              </a:ext>
            </a:extLst>
          </p:cNvPr>
          <p:cNvPicPr>
            <a:picLocks noChangeAspect="1"/>
          </p:cNvPicPr>
          <p:nvPr/>
        </p:nvPicPr>
        <p:blipFill rotWithShape="1">
          <a:blip r:embed="rId2"/>
          <a:srcRect l="1203"/>
          <a:stretch/>
        </p:blipFill>
        <p:spPr>
          <a:xfrm>
            <a:off x="1304365" y="0"/>
            <a:ext cx="6615790" cy="5143500"/>
          </a:xfrm>
          <a:prstGeom prst="rect">
            <a:avLst/>
          </a:prstGeom>
        </p:spPr>
      </p:pic>
      <p:sp>
        <p:nvSpPr>
          <p:cNvPr id="4" name="TextBox 3">
            <a:extLst>
              <a:ext uri="{FF2B5EF4-FFF2-40B4-BE49-F238E27FC236}">
                <a16:creationId xmlns:a16="http://schemas.microsoft.com/office/drawing/2014/main" id="{CCC3F116-56C7-41F1-918E-F98D6835E11A}"/>
              </a:ext>
            </a:extLst>
          </p:cNvPr>
          <p:cNvSpPr txBox="1"/>
          <p:nvPr/>
        </p:nvSpPr>
        <p:spPr>
          <a:xfrm>
            <a:off x="-67240" y="107577"/>
            <a:ext cx="3235036" cy="1200329"/>
          </a:xfrm>
          <a:prstGeom prst="rect">
            <a:avLst/>
          </a:prstGeom>
          <a:noFill/>
        </p:spPr>
        <p:txBody>
          <a:bodyPr wrap="square" rtlCol="0">
            <a:spAutoFit/>
          </a:bodyPr>
          <a:lstStyle/>
          <a:p>
            <a:r>
              <a:rPr lang="en-US" sz="2400" b="1" dirty="0">
                <a:latin typeface="Julius Sans One" panose="020B0604020202020204" charset="0"/>
              </a:rPr>
              <a:t>MHEC </a:t>
            </a:r>
          </a:p>
          <a:p>
            <a:r>
              <a:rPr lang="en-US" sz="2400" b="1" dirty="0">
                <a:latin typeface="Julius Sans One" panose="020B0604020202020204" charset="0"/>
              </a:rPr>
              <a:t>Process </a:t>
            </a:r>
          </a:p>
          <a:p>
            <a:r>
              <a:rPr lang="en-US" sz="2400" b="1" dirty="0">
                <a:latin typeface="Julius Sans One" panose="020B0604020202020204" charset="0"/>
              </a:rPr>
              <a:t>Flow</a:t>
            </a:r>
            <a:endParaRPr lang="en-US" sz="1600" dirty="0">
              <a:latin typeface="Didact Gothic" panose="020B0604020202020204" charset="0"/>
            </a:endParaRPr>
          </a:p>
        </p:txBody>
      </p:sp>
    </p:spTree>
    <p:extLst>
      <p:ext uri="{BB962C8B-B14F-4D97-AF65-F5344CB8AC3E}">
        <p14:creationId xmlns:p14="http://schemas.microsoft.com/office/powerpoint/2010/main" val="3762018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44D0A-E3FD-4AE9-B384-5170249358DD}"/>
              </a:ext>
            </a:extLst>
          </p:cNvPr>
          <p:cNvSpPr>
            <a:spLocks noGrp="1"/>
          </p:cNvSpPr>
          <p:nvPr>
            <p:ph type="body" idx="1"/>
          </p:nvPr>
        </p:nvSpPr>
        <p:spPr>
          <a:xfrm>
            <a:off x="713225" y="1637275"/>
            <a:ext cx="6075000" cy="3259800"/>
          </a:xfrm>
        </p:spPr>
        <p:txBody>
          <a:bodyPr/>
          <a:lstStyle/>
          <a:p>
            <a:pPr marL="139700" indent="0">
              <a:buNone/>
            </a:pPr>
            <a:r>
              <a:rPr lang="en-US" dirty="0"/>
              <a:t>An institution shall submit a program proposal for a new program to:</a:t>
            </a:r>
          </a:p>
          <a:p>
            <a:pPr>
              <a:buFont typeface="Wingdings" panose="05000000000000000000" pitchFamily="2" charset="2"/>
              <a:buChar char="§"/>
            </a:pPr>
            <a:r>
              <a:rPr lang="en-US" dirty="0"/>
              <a:t>establish instruction leading to a formal award in a subject area in which the award is not presently authorized,  </a:t>
            </a:r>
          </a:p>
          <a:p>
            <a:pPr>
              <a:buFont typeface="Wingdings" panose="05000000000000000000" pitchFamily="2" charset="2"/>
              <a:buChar char="§"/>
            </a:pPr>
            <a:r>
              <a:rPr lang="en-US" dirty="0"/>
              <a:t>establish an instructional program in a subject area which will offer a degree at a different degree level than presently authorized, </a:t>
            </a:r>
          </a:p>
          <a:p>
            <a:pPr>
              <a:buFont typeface="Wingdings" panose="05000000000000000000" pitchFamily="2" charset="2"/>
              <a:buChar char="§"/>
            </a:pPr>
            <a:r>
              <a:rPr lang="en-US" dirty="0"/>
              <a:t>establish a new major by combining course work from two or more existing degree programs, or </a:t>
            </a:r>
          </a:p>
          <a:p>
            <a:pPr>
              <a:buFont typeface="Wingdings" panose="05000000000000000000" pitchFamily="2" charset="2"/>
              <a:buChar char="§"/>
            </a:pPr>
            <a:r>
              <a:rPr lang="en-US" dirty="0"/>
              <a:t>establish a degree that is of a different type than that presently authorized.</a:t>
            </a:r>
          </a:p>
          <a:p>
            <a:pPr>
              <a:buFont typeface="Wingdings" panose="05000000000000000000" pitchFamily="2" charset="2"/>
              <a:buChar char="§"/>
            </a:pPr>
            <a:r>
              <a:rPr lang="en-US" dirty="0"/>
              <a:t>Reactivate Program: After a 3-year period, the institution shall notify the Secretary in writing of their intent to either discontinue or reactivate a suspended program accompanied with the appropriate cover sheet. A program proposal is required to reactivate a discontinued program. </a:t>
            </a:r>
          </a:p>
          <a:p>
            <a:endParaRPr lang="en-US" dirty="0"/>
          </a:p>
        </p:txBody>
      </p:sp>
      <p:sp>
        <p:nvSpPr>
          <p:cNvPr id="3" name="Title 2">
            <a:extLst>
              <a:ext uri="{FF2B5EF4-FFF2-40B4-BE49-F238E27FC236}">
                <a16:creationId xmlns:a16="http://schemas.microsoft.com/office/drawing/2014/main" id="{691AA383-1ED6-4857-813C-DD5A1ECD0291}"/>
              </a:ext>
            </a:extLst>
          </p:cNvPr>
          <p:cNvSpPr>
            <a:spLocks noGrp="1"/>
          </p:cNvSpPr>
          <p:nvPr>
            <p:ph type="title"/>
          </p:nvPr>
        </p:nvSpPr>
        <p:spPr>
          <a:xfrm>
            <a:off x="713224" y="530584"/>
            <a:ext cx="8430775" cy="528600"/>
          </a:xfrm>
        </p:spPr>
        <p:txBody>
          <a:bodyPr/>
          <a:lstStyle/>
          <a:p>
            <a:r>
              <a:rPr lang="en-US" dirty="0"/>
              <a:t>New Academic Programs, Degrees and Stand-Alone Certificate Programs</a:t>
            </a:r>
          </a:p>
        </p:txBody>
      </p:sp>
    </p:spTree>
    <p:extLst>
      <p:ext uri="{BB962C8B-B14F-4D97-AF65-F5344CB8AC3E}">
        <p14:creationId xmlns:p14="http://schemas.microsoft.com/office/powerpoint/2010/main" val="316315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AB3E21-8F22-43CB-8052-75ED54259501}"/>
              </a:ext>
            </a:extLst>
          </p:cNvPr>
          <p:cNvSpPr>
            <a:spLocks noGrp="1"/>
          </p:cNvSpPr>
          <p:nvPr>
            <p:ph type="body" idx="1"/>
          </p:nvPr>
        </p:nvSpPr>
        <p:spPr>
          <a:xfrm>
            <a:off x="713225" y="1575400"/>
            <a:ext cx="6075000" cy="3259800"/>
          </a:xfrm>
        </p:spPr>
        <p:txBody>
          <a:bodyPr/>
          <a:lstStyle/>
          <a:p>
            <a:pPr marL="139700" indent="0">
              <a:buNone/>
            </a:pPr>
            <a:r>
              <a:rPr lang="en-US" dirty="0"/>
              <a:t>An institution shall submit a program proposal for a substantial modification to:</a:t>
            </a:r>
          </a:p>
          <a:p>
            <a:pPr>
              <a:buFont typeface="Wingdings" panose="05000000000000000000" pitchFamily="2" charset="2"/>
              <a:buChar char="§"/>
            </a:pPr>
            <a:r>
              <a:rPr lang="en-US" dirty="0"/>
              <a:t>change more than 33 percent of the major course work in an existing program;</a:t>
            </a:r>
          </a:p>
          <a:p>
            <a:pPr>
              <a:buFont typeface="Wingdings" panose="05000000000000000000" pitchFamily="2" charset="2"/>
              <a:buChar char="§"/>
            </a:pPr>
            <a:r>
              <a:rPr lang="en-US" dirty="0"/>
              <a:t>establish a new area of concentration within an existing program, and/or;</a:t>
            </a:r>
          </a:p>
          <a:p>
            <a:pPr>
              <a:buFont typeface="Wingdings" panose="05000000000000000000" pitchFamily="2" charset="2"/>
              <a:buChar char="§"/>
            </a:pPr>
            <a:r>
              <a:rPr lang="en-US" dirty="0"/>
              <a:t>establish a new program title within an approved program.</a:t>
            </a:r>
          </a:p>
          <a:p>
            <a:pPr>
              <a:buFont typeface="Wingdings" panose="05000000000000000000" pitchFamily="2" charset="2"/>
              <a:buChar char="§"/>
            </a:pPr>
            <a:r>
              <a:rPr lang="en-US" dirty="0"/>
              <a:t>offer an existing program as an off-campus program</a:t>
            </a:r>
          </a:p>
          <a:p>
            <a:endParaRPr lang="en-US" dirty="0"/>
          </a:p>
        </p:txBody>
      </p:sp>
      <p:sp>
        <p:nvSpPr>
          <p:cNvPr id="3" name="Title 2">
            <a:extLst>
              <a:ext uri="{FF2B5EF4-FFF2-40B4-BE49-F238E27FC236}">
                <a16:creationId xmlns:a16="http://schemas.microsoft.com/office/drawing/2014/main" id="{AFE9450F-FEC4-4AF9-B155-21E9A940E9A8}"/>
              </a:ext>
            </a:extLst>
          </p:cNvPr>
          <p:cNvSpPr>
            <a:spLocks noGrp="1"/>
          </p:cNvSpPr>
          <p:nvPr>
            <p:ph type="title"/>
          </p:nvPr>
        </p:nvSpPr>
        <p:spPr>
          <a:xfrm>
            <a:off x="713224" y="530584"/>
            <a:ext cx="8430775" cy="528600"/>
          </a:xfrm>
        </p:spPr>
        <p:txBody>
          <a:bodyPr/>
          <a:lstStyle/>
          <a:p>
            <a:r>
              <a:rPr lang="en-US" dirty="0"/>
              <a:t>Substantial Modification to Existing Program</a:t>
            </a:r>
          </a:p>
        </p:txBody>
      </p:sp>
    </p:spTree>
    <p:extLst>
      <p:ext uri="{BB962C8B-B14F-4D97-AF65-F5344CB8AC3E}">
        <p14:creationId xmlns:p14="http://schemas.microsoft.com/office/powerpoint/2010/main" val="7313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AFB7C-CA52-475A-9ECC-C5E1547AA438}"/>
              </a:ext>
            </a:extLst>
          </p:cNvPr>
          <p:cNvSpPr>
            <a:spLocks noGrp="1"/>
          </p:cNvSpPr>
          <p:nvPr>
            <p:ph type="body" idx="1"/>
          </p:nvPr>
        </p:nvSpPr>
        <p:spPr/>
        <p:txBody>
          <a:bodyPr/>
          <a:lstStyle/>
          <a:p>
            <a:pPr>
              <a:buFont typeface="Wingdings" panose="05000000000000000000" pitchFamily="2" charset="2"/>
              <a:buChar char="§"/>
            </a:pPr>
            <a:r>
              <a:rPr lang="en-US" dirty="0"/>
              <a:t>Directed Technology Certificate is a specialized learning program designed for community colleges intended to meet specific employer training needs.  It requires the completion of at least 12 credits but no more than 24 credits. </a:t>
            </a:r>
          </a:p>
          <a:p>
            <a:pPr>
              <a:buFont typeface="Wingdings" panose="05000000000000000000" pitchFamily="2" charset="2"/>
              <a:buChar char="§"/>
            </a:pPr>
            <a:r>
              <a:rPr lang="en-US" dirty="0"/>
              <a:t>New Certificate Programs within an existing degree area.  These programs are distinctly different from directed technology certificates and fall into several categories: Lower-Division Certificates, Upper-Division Certificates, Post-Baccalaureate Certificates, Certificates of Advanced Study, and Professional Certificates.  </a:t>
            </a:r>
          </a:p>
          <a:p>
            <a:pPr>
              <a:buFont typeface="Wingdings" panose="05000000000000000000" pitchFamily="2" charset="2"/>
              <a:buChar char="§"/>
            </a:pPr>
            <a:r>
              <a:rPr lang="en-US" dirty="0"/>
              <a:t>New Stand Alone Certificate: Please refer to COMAR 13B.02.03.25 for information on the differences between the certificates and the guidelines for proposing a certificate program.</a:t>
            </a:r>
          </a:p>
          <a:p>
            <a:endParaRPr lang="en-US" dirty="0"/>
          </a:p>
        </p:txBody>
      </p:sp>
      <p:sp>
        <p:nvSpPr>
          <p:cNvPr id="3" name="Title 2">
            <a:extLst>
              <a:ext uri="{FF2B5EF4-FFF2-40B4-BE49-F238E27FC236}">
                <a16:creationId xmlns:a16="http://schemas.microsoft.com/office/drawing/2014/main" id="{BA886BE7-1C5C-4002-855C-C724B4D7D376}"/>
              </a:ext>
            </a:extLst>
          </p:cNvPr>
          <p:cNvSpPr>
            <a:spLocks noGrp="1"/>
          </p:cNvSpPr>
          <p:nvPr>
            <p:ph type="title"/>
          </p:nvPr>
        </p:nvSpPr>
        <p:spPr/>
        <p:txBody>
          <a:bodyPr/>
          <a:lstStyle/>
          <a:p>
            <a:r>
              <a:rPr lang="en-US" dirty="0"/>
              <a:t>Certificate Programs</a:t>
            </a:r>
          </a:p>
        </p:txBody>
      </p:sp>
    </p:spTree>
    <p:extLst>
      <p:ext uri="{BB962C8B-B14F-4D97-AF65-F5344CB8AC3E}">
        <p14:creationId xmlns:p14="http://schemas.microsoft.com/office/powerpoint/2010/main" val="196589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4E348-5034-4C80-9D86-D043127984A2}"/>
              </a:ext>
            </a:extLst>
          </p:cNvPr>
          <p:cNvSpPr>
            <a:spLocks noGrp="1"/>
          </p:cNvSpPr>
          <p:nvPr>
            <p:ph type="body" idx="1"/>
          </p:nvPr>
        </p:nvSpPr>
        <p:spPr/>
        <p:txBody>
          <a:bodyPr/>
          <a:lstStyle/>
          <a:p>
            <a:pPr>
              <a:buFont typeface="Wingdings" panose="05000000000000000000" pitchFamily="2" charset="2"/>
              <a:buChar char="§"/>
            </a:pPr>
            <a:r>
              <a:rPr lang="en-US" sz="1050" dirty="0"/>
              <a:t>The proposed program shall be planned by representatives from each cooperating institution.  Identical proposals for each institution shall go through the normal program approval procedures for the institutions and segments, including formal approval and recognition by each governing board.  A memorandum of understanding between or among cooperating institutions shall be included when the program proposal is submitted along with a cover sheet.</a:t>
            </a:r>
          </a:p>
          <a:p>
            <a:pPr algn="l"/>
            <a:r>
              <a:rPr lang="en-US" sz="1050" b="1" i="0" dirty="0">
                <a:solidFill>
                  <a:srgbClr val="2D3B45"/>
                </a:solidFill>
                <a:effectLst/>
                <a:latin typeface="Lato Extended"/>
              </a:rPr>
              <a:t>Combined Program with two institutions and two degrees:</a:t>
            </a:r>
            <a:endParaRPr lang="en-US" sz="1050" b="0" i="0" dirty="0">
              <a:solidFill>
                <a:srgbClr val="2D3B45"/>
              </a:solidFill>
              <a:effectLst/>
              <a:latin typeface="Lato Extended"/>
            </a:endParaRPr>
          </a:p>
          <a:p>
            <a:pPr algn="l"/>
            <a:r>
              <a:rPr lang="en-US" sz="1050" b="0" i="0" dirty="0">
                <a:solidFill>
                  <a:srgbClr val="2D3B45"/>
                </a:solidFill>
                <a:effectLst/>
                <a:latin typeface="Lato Extended"/>
              </a:rPr>
              <a:t>Utilize existing approved programs: Submit MOU with non-substantial modification. For this type of agreement where the programs have been approved and exist independently at each institution, no fee for a cooperative program is needed. Submit a cover letter to the Secretary, the signed MOU, and the </a:t>
            </a:r>
            <a:r>
              <a:rPr lang="en-US" sz="1050" b="0" i="0" u="sng" dirty="0">
                <a:solidFill>
                  <a:srgbClr val="2D3B45"/>
                </a:solidFill>
                <a:effectLst/>
                <a:latin typeface="Lato Extended"/>
                <a:hlinkClick r:id="rId2"/>
              </a:rPr>
              <a:t>non-substantial modification cover sheet (Links to an external site.)</a:t>
            </a:r>
            <a:r>
              <a:rPr lang="en-US" sz="1050" b="0" i="0" dirty="0">
                <a:solidFill>
                  <a:srgbClr val="2D3B45"/>
                </a:solidFill>
                <a:effectLst/>
                <a:latin typeface="Lato Extended"/>
              </a:rPr>
              <a:t>. On the cover sheet, select articulation agreement.</a:t>
            </a:r>
          </a:p>
          <a:p>
            <a:pPr algn="l"/>
            <a:r>
              <a:rPr lang="en-US" sz="1050" b="1" i="0" dirty="0">
                <a:solidFill>
                  <a:srgbClr val="2D3B45"/>
                </a:solidFill>
                <a:effectLst/>
                <a:latin typeface="Lato Extended"/>
              </a:rPr>
              <a:t>Combined Program where there are two degrees and one institution:</a:t>
            </a:r>
            <a:endParaRPr lang="en-US" sz="1050" b="0" i="0" dirty="0">
              <a:solidFill>
                <a:srgbClr val="2D3B45"/>
              </a:solidFill>
              <a:effectLst/>
              <a:latin typeface="Lato Extended"/>
            </a:endParaRPr>
          </a:p>
          <a:p>
            <a:pPr marL="742950" lvl="1" indent="-285750" algn="l">
              <a:buFont typeface="Arial" panose="020B0604020202020204" pitchFamily="34" charset="0"/>
              <a:buChar char="•"/>
            </a:pPr>
            <a:r>
              <a:rPr lang="en-US" sz="1050" b="0" i="0" dirty="0">
                <a:solidFill>
                  <a:srgbClr val="2D3B45"/>
                </a:solidFill>
                <a:effectLst/>
                <a:latin typeface="Lato Extended"/>
              </a:rPr>
              <a:t>Separate program proposals per degree: Substantial Modification</a:t>
            </a:r>
          </a:p>
          <a:p>
            <a:pPr marL="742950" lvl="1" indent="-285750" algn="l">
              <a:buFont typeface="Arial" panose="020B0604020202020204" pitchFamily="34" charset="0"/>
              <a:buChar char="•"/>
            </a:pPr>
            <a:r>
              <a:rPr lang="en-US" sz="1050" b="0" i="0" dirty="0">
                <a:solidFill>
                  <a:srgbClr val="2D3B45"/>
                </a:solidFill>
                <a:effectLst/>
                <a:latin typeface="Lato Extended"/>
              </a:rPr>
              <a:t>Limit to 9 shared credit between degree level</a:t>
            </a:r>
          </a:p>
          <a:p>
            <a:pPr marL="742950" lvl="1" indent="-285750" algn="l">
              <a:buFont typeface="Arial" panose="020B0604020202020204" pitchFamily="34" charset="0"/>
              <a:buChar char="•"/>
            </a:pPr>
            <a:r>
              <a:rPr lang="en-US" sz="1050" b="0" i="0" dirty="0">
                <a:solidFill>
                  <a:srgbClr val="2D3B45"/>
                </a:solidFill>
                <a:effectLst/>
                <a:latin typeface="Lato Extended"/>
              </a:rPr>
              <a:t>Example (see page 10): </a:t>
            </a:r>
            <a:r>
              <a:rPr lang="en-US" sz="1050" b="0" i="0" u="sng" dirty="0">
                <a:solidFill>
                  <a:srgbClr val="2D3B45"/>
                </a:solidFill>
                <a:effectLst/>
                <a:latin typeface="Lato Extended"/>
                <a:hlinkClick r:id="rId3"/>
              </a:rPr>
              <a:t>https://mhec.maryland.gov/institutions_training/documents/acadaff/acadproginstitapprovals/Proposals/PP18459.pdf (Links to an external site.)</a:t>
            </a:r>
            <a:endParaRPr lang="en-US" sz="1050" b="0" i="0" dirty="0">
              <a:solidFill>
                <a:srgbClr val="2D3B45"/>
              </a:solidFill>
              <a:effectLst/>
              <a:latin typeface="Lato Extended"/>
            </a:endParaRPr>
          </a:p>
          <a:p>
            <a:pPr marL="1143000" lvl="2" indent="-228600" algn="l">
              <a:buFont typeface="Arial" panose="020B0604020202020204" pitchFamily="34" charset="0"/>
              <a:buChar char="•"/>
            </a:pPr>
            <a:r>
              <a:rPr lang="en-US" sz="1050" b="0" i="0" dirty="0">
                <a:solidFill>
                  <a:srgbClr val="2D3B45"/>
                </a:solidFill>
                <a:effectLst/>
                <a:latin typeface="Lato Extended"/>
              </a:rPr>
              <a:t>Utilization of Intersession and Summer</a:t>
            </a:r>
          </a:p>
          <a:p>
            <a:pPr>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9AE68E7E-5941-4C7A-A16D-0A81D2A05AA8}"/>
              </a:ext>
            </a:extLst>
          </p:cNvPr>
          <p:cNvSpPr>
            <a:spLocks noGrp="1"/>
          </p:cNvSpPr>
          <p:nvPr>
            <p:ph type="title"/>
          </p:nvPr>
        </p:nvSpPr>
        <p:spPr>
          <a:xfrm>
            <a:off x="713224" y="530584"/>
            <a:ext cx="7227617" cy="528600"/>
          </a:xfrm>
        </p:spPr>
        <p:txBody>
          <a:bodyPr/>
          <a:lstStyle/>
          <a:p>
            <a:r>
              <a:rPr lang="en-US" sz="2000" dirty="0"/>
              <a:t>Cooperative Programs &amp; Combined Programs</a:t>
            </a:r>
          </a:p>
        </p:txBody>
      </p:sp>
    </p:spTree>
    <p:extLst>
      <p:ext uri="{BB962C8B-B14F-4D97-AF65-F5344CB8AC3E}">
        <p14:creationId xmlns:p14="http://schemas.microsoft.com/office/powerpoint/2010/main" val="408797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7D1A4-683C-4382-B413-FCA78DDBEFEB}"/>
              </a:ext>
            </a:extLst>
          </p:cNvPr>
          <p:cNvSpPr>
            <a:spLocks noGrp="1"/>
          </p:cNvSpPr>
          <p:nvPr>
            <p:ph type="body" idx="1"/>
          </p:nvPr>
        </p:nvSpPr>
        <p:spPr/>
        <p:txBody>
          <a:bodyPr/>
          <a:lstStyle/>
          <a:p>
            <a:pPr>
              <a:buFont typeface="Wingdings" panose="05000000000000000000" pitchFamily="2" charset="2"/>
              <a:buChar char="§"/>
            </a:pPr>
            <a:r>
              <a:rPr lang="en-US" dirty="0"/>
              <a:t>A program proposal that uses distance education as a modality must have institutional approval to offer distance education. Additionally, the program proposal must identify distance education as a program modality and address the C-RAC guidelines. For more information click on the </a:t>
            </a:r>
            <a:r>
              <a:rPr lang="en-US" dirty="0">
                <a:hlinkClick r:id="rId2"/>
              </a:rPr>
              <a:t>hyperlink</a:t>
            </a:r>
            <a:r>
              <a:rPr lang="en-US" dirty="0"/>
              <a:t>. A non-substantial modification cover sheet must be submitted with the proposal submission.</a:t>
            </a:r>
          </a:p>
        </p:txBody>
      </p:sp>
      <p:sp>
        <p:nvSpPr>
          <p:cNvPr id="3" name="Title 2">
            <a:extLst>
              <a:ext uri="{FF2B5EF4-FFF2-40B4-BE49-F238E27FC236}">
                <a16:creationId xmlns:a16="http://schemas.microsoft.com/office/drawing/2014/main" id="{6B7B64EE-8DA4-4FA3-AEF6-53CD29E54C38}"/>
              </a:ext>
            </a:extLst>
          </p:cNvPr>
          <p:cNvSpPr>
            <a:spLocks noGrp="1"/>
          </p:cNvSpPr>
          <p:nvPr>
            <p:ph type="title"/>
          </p:nvPr>
        </p:nvSpPr>
        <p:spPr>
          <a:xfrm>
            <a:off x="713224" y="530584"/>
            <a:ext cx="8128267" cy="528600"/>
          </a:xfrm>
        </p:spPr>
        <p:txBody>
          <a:bodyPr/>
          <a:lstStyle/>
          <a:p>
            <a:r>
              <a:rPr lang="en-US" dirty="0"/>
              <a:t>Distance Education Programs</a:t>
            </a:r>
          </a:p>
        </p:txBody>
      </p:sp>
    </p:spTree>
    <p:extLst>
      <p:ext uri="{BB962C8B-B14F-4D97-AF65-F5344CB8AC3E}">
        <p14:creationId xmlns:p14="http://schemas.microsoft.com/office/powerpoint/2010/main" val="73910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499691" y="1189388"/>
            <a:ext cx="5768100" cy="1971270"/>
          </a:xfrm>
        </p:spPr>
        <p:txBody>
          <a:bodyPr/>
          <a:lstStyle/>
          <a:p>
            <a:pPr algn="l"/>
            <a:r>
              <a:rPr lang="en-US" dirty="0"/>
              <a:t>Programs Kuali Basics</a:t>
            </a:r>
            <a:br>
              <a:rPr lang="en-US" dirty="0"/>
            </a:br>
            <a:br>
              <a:rPr lang="en-US" sz="1400" dirty="0"/>
            </a:br>
            <a:r>
              <a:rPr lang="en-US" sz="1400" dirty="0"/>
              <a:t>1. </a:t>
            </a:r>
            <a:r>
              <a:rPr lang="en-US" sz="1400" dirty="0">
                <a:effectLst/>
              </a:rPr>
              <a:t>Log into </a:t>
            </a:r>
            <a:r>
              <a:rPr lang="en-US" sz="1400" dirty="0">
                <a:effectLst/>
                <a:hlinkClick r:id="rId2"/>
              </a:rPr>
              <a:t>Kuali</a:t>
            </a:r>
            <a:r>
              <a:rPr lang="en-US" sz="1400" dirty="0">
                <a:effectLst/>
              </a:rPr>
              <a:t> with your Frostburg Credentials.</a:t>
            </a:r>
            <a:br>
              <a:rPr lang="en-US" sz="1400" dirty="0">
                <a:effectLst/>
              </a:rPr>
            </a:br>
            <a:r>
              <a:rPr lang="en-US" sz="1400" dirty="0">
                <a:effectLst/>
              </a:rPr>
              <a:t>FSU Training site:</a:t>
            </a:r>
            <a:r>
              <a:rPr lang="en-US" sz="1400" dirty="0"/>
              <a:t> </a:t>
            </a:r>
            <a:r>
              <a:rPr lang="en-US" sz="1400" dirty="0">
                <a:effectLst/>
                <a:hlinkClick r:id="rId3"/>
              </a:rPr>
              <a:t>https://www.frostburg.edu/informationtechnology/Training/kualitraining.php</a:t>
            </a:r>
            <a:br>
              <a:rPr lang="en-US" sz="1400" dirty="0">
                <a:effectLst/>
              </a:rPr>
            </a:br>
            <a:br>
              <a:rPr lang="en-US" sz="1400" dirty="0">
                <a:effectLst/>
              </a:rPr>
            </a:br>
            <a:r>
              <a:rPr lang="en-US" sz="1600" dirty="0">
                <a:solidFill>
                  <a:srgbClr val="FF0000"/>
                </a:solidFill>
                <a:effectLst/>
              </a:rPr>
              <a:t>Log into Kuali PRODUCTION: COMING SOON! </a:t>
            </a:r>
            <a:br>
              <a:rPr lang="en-US" sz="1600" dirty="0">
                <a:effectLst/>
              </a:rPr>
            </a:br>
            <a:r>
              <a:rPr lang="en-US" sz="1600" dirty="0">
                <a:effectLst/>
              </a:rPr>
              <a:t>	Using your FSU credentials.</a:t>
            </a:r>
            <a:br>
              <a:rPr lang="en-US" sz="1400" dirty="0">
                <a:effectLst/>
              </a:rPr>
            </a:br>
            <a:br>
              <a:rPr lang="en-US" sz="1400" dirty="0">
                <a:effectLst/>
              </a:rPr>
            </a:br>
            <a:r>
              <a:rPr lang="en-US" sz="1400" dirty="0">
                <a:effectLst/>
              </a:rPr>
              <a:t>2. Click on Curriculum.</a:t>
            </a:r>
            <a:br>
              <a:rPr lang="en-US" dirty="0"/>
            </a:br>
            <a:br>
              <a:rPr lang="en-US" dirty="0"/>
            </a:br>
            <a:endParaRPr lang="en-US" dirty="0"/>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138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1409D3-A6E3-4379-84B0-BE0D132ACA3A}"/>
              </a:ext>
            </a:extLst>
          </p:cNvPr>
          <p:cNvSpPr>
            <a:spLocks noGrp="1"/>
          </p:cNvSpPr>
          <p:nvPr>
            <p:ph type="body" idx="1"/>
          </p:nvPr>
        </p:nvSpPr>
        <p:spPr>
          <a:xfrm>
            <a:off x="183836" y="1596029"/>
            <a:ext cx="2655617" cy="3259800"/>
          </a:xfrm>
        </p:spPr>
        <p:txBody>
          <a:bodyPr/>
          <a:lstStyle/>
          <a:p>
            <a:pPr marL="139700" indent="0">
              <a:buNone/>
            </a:pPr>
            <a:r>
              <a:rPr lang="en-US" dirty="0"/>
              <a:t>For changes that do not meet the requirements for substantial modifications, the institution  may submit the appropriate cover sheet accompanied with a letter of notification that describes and provides a justification for the proposed change, along with supporting and/or comparative documentation (i.e. course outlines, course descriptions) from the existing and proposed programs.</a:t>
            </a:r>
          </a:p>
          <a:p>
            <a:pPr marL="139700" indent="0">
              <a:buNone/>
            </a:pPr>
            <a:endParaRPr lang="en-US" dirty="0"/>
          </a:p>
          <a:p>
            <a:endParaRPr lang="en-US" dirty="0"/>
          </a:p>
        </p:txBody>
      </p:sp>
      <p:sp>
        <p:nvSpPr>
          <p:cNvPr id="3" name="Title 2">
            <a:extLst>
              <a:ext uri="{FF2B5EF4-FFF2-40B4-BE49-F238E27FC236}">
                <a16:creationId xmlns:a16="http://schemas.microsoft.com/office/drawing/2014/main" id="{9E7B84F2-D727-4ABA-A942-B1EBC1E23F13}"/>
              </a:ext>
            </a:extLst>
          </p:cNvPr>
          <p:cNvSpPr>
            <a:spLocks noGrp="1"/>
          </p:cNvSpPr>
          <p:nvPr>
            <p:ph type="title"/>
          </p:nvPr>
        </p:nvSpPr>
        <p:spPr>
          <a:xfrm>
            <a:off x="713224" y="530584"/>
            <a:ext cx="8430775" cy="528600"/>
          </a:xfrm>
        </p:spPr>
        <p:txBody>
          <a:bodyPr/>
          <a:lstStyle/>
          <a:p>
            <a:r>
              <a:rPr lang="en-US" dirty="0"/>
              <a:t>Non-Substantial Program Modifications</a:t>
            </a:r>
          </a:p>
        </p:txBody>
      </p:sp>
      <p:sp>
        <p:nvSpPr>
          <p:cNvPr id="4" name="Text Placeholder 1">
            <a:extLst>
              <a:ext uri="{FF2B5EF4-FFF2-40B4-BE49-F238E27FC236}">
                <a16:creationId xmlns:a16="http://schemas.microsoft.com/office/drawing/2014/main" id="{C939FA3E-2C17-42D4-A3C0-E4944E040239}"/>
              </a:ext>
            </a:extLst>
          </p:cNvPr>
          <p:cNvSpPr txBox="1">
            <a:spLocks/>
          </p:cNvSpPr>
          <p:nvPr/>
        </p:nvSpPr>
        <p:spPr>
          <a:xfrm>
            <a:off x="2839452" y="1596029"/>
            <a:ext cx="6050165" cy="3259800"/>
          </a:xfrm>
          <a:prstGeom prst="rect">
            <a:avLst/>
          </a:prstGeom>
          <a:solidFill>
            <a:schemeClr val="accent5"/>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50800" lvl="0"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39700" indent="0">
              <a:buFont typeface="Didact Gothic"/>
              <a:buNone/>
            </a:pPr>
            <a:r>
              <a:rPr lang="en-US" dirty="0"/>
              <a:t>MHEC requires a non-substantial modification for all new courses and course deletions from an approved academic program. </a:t>
            </a:r>
          </a:p>
          <a:p>
            <a:pPr>
              <a:buFont typeface="Wingdings" panose="05000000000000000000" pitchFamily="2" charset="2"/>
              <a:buChar char="§"/>
            </a:pPr>
            <a:r>
              <a:rPr lang="en-US" dirty="0"/>
              <a:t>Title Change of an Approved Program</a:t>
            </a:r>
          </a:p>
          <a:p>
            <a:pPr lvl="1">
              <a:buFont typeface="Wingdings" panose="05000000000000000000" pitchFamily="2" charset="2"/>
              <a:buChar char="§"/>
            </a:pPr>
            <a:r>
              <a:rPr lang="en-US" dirty="0"/>
              <a:t>An institution may submit a brief letter of request accompanied with the appropriate cover sheet  indicating the existing and proposed titles and a justification for the proposed title change.</a:t>
            </a:r>
          </a:p>
          <a:p>
            <a:pPr>
              <a:buFont typeface="Wingdings" panose="05000000000000000000" pitchFamily="2" charset="2"/>
              <a:buChar char="§"/>
            </a:pPr>
            <a:r>
              <a:rPr lang="en-US" dirty="0"/>
              <a:t>Discontinue Program</a:t>
            </a:r>
          </a:p>
          <a:p>
            <a:pPr lvl="1">
              <a:buFont typeface="Wingdings" panose="05000000000000000000" pitchFamily="2" charset="2"/>
              <a:buChar char="§"/>
            </a:pPr>
            <a:r>
              <a:rPr lang="en-US" dirty="0"/>
              <a:t>An institution shall provide written notice to the Commission in advance of a program's discontinuance accompanied with the appropriate cover sheet.</a:t>
            </a:r>
          </a:p>
          <a:p>
            <a:pPr>
              <a:buFont typeface="Wingdings" panose="05000000000000000000" pitchFamily="2" charset="2"/>
              <a:buChar char="§"/>
            </a:pPr>
            <a:r>
              <a:rPr lang="en-US" dirty="0"/>
              <a:t>Suspend Program</a:t>
            </a:r>
          </a:p>
          <a:p>
            <a:pPr lvl="1">
              <a:buFont typeface="Wingdings" panose="05000000000000000000" pitchFamily="2" charset="2"/>
              <a:buChar char="§"/>
            </a:pPr>
            <a:r>
              <a:rPr lang="en-US" dirty="0"/>
              <a:t>Before suspending a program, the institution shall notify the Secretary in writing accompanied with the appropriate cover sheet.</a:t>
            </a:r>
          </a:p>
          <a:p>
            <a:endParaRPr lang="en-US" dirty="0"/>
          </a:p>
        </p:txBody>
      </p:sp>
    </p:spTree>
    <p:extLst>
      <p:ext uri="{BB962C8B-B14F-4D97-AF65-F5344CB8AC3E}">
        <p14:creationId xmlns:p14="http://schemas.microsoft.com/office/powerpoint/2010/main" val="374570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580579"/>
            <a:ext cx="5768100" cy="528600"/>
          </a:xfrm>
        </p:spPr>
        <p:txBody>
          <a:bodyPr/>
          <a:lstStyle/>
          <a:p>
            <a:r>
              <a:rPr lang="en-US" dirty="0"/>
              <a:t>Which proposals go to PAG and when does that happen? </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03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56894D-9A68-4EBA-9FF2-2774C4C6103D}"/>
              </a:ext>
            </a:extLst>
          </p:cNvPr>
          <p:cNvSpPr>
            <a:spLocks noGrp="1"/>
          </p:cNvSpPr>
          <p:nvPr>
            <p:ph type="body" idx="1"/>
          </p:nvPr>
        </p:nvSpPr>
        <p:spPr>
          <a:xfrm>
            <a:off x="713225" y="1492900"/>
            <a:ext cx="6075000" cy="3259800"/>
          </a:xfrm>
        </p:spPr>
        <p:txBody>
          <a:bodyPr/>
          <a:lstStyle/>
          <a:p>
            <a:pPr>
              <a:buFont typeface="Wingdings" panose="05000000000000000000" pitchFamily="2" charset="2"/>
              <a:buChar char="§"/>
            </a:pPr>
            <a:r>
              <a:rPr lang="en-US" dirty="0"/>
              <a:t>PAG reviews and recommends compliance and operational policies and practices for both undergraduate and graduate proposals that address the following: </a:t>
            </a:r>
          </a:p>
          <a:p>
            <a:pPr marL="939800" lvl="1" indent="-342900">
              <a:buFont typeface="+mj-lt"/>
              <a:buAutoNum type="arabicPeriod"/>
            </a:pPr>
            <a:r>
              <a:rPr lang="en-US" dirty="0"/>
              <a:t>addition or deletions of degree programs and/or program locations; </a:t>
            </a:r>
          </a:p>
          <a:p>
            <a:pPr marL="939800" lvl="1" indent="-342900">
              <a:buFont typeface="+mj-lt"/>
              <a:buAutoNum type="arabicPeriod"/>
            </a:pPr>
            <a:r>
              <a:rPr lang="en-US" dirty="0"/>
              <a:t>substantial change for degree majors and programs;</a:t>
            </a:r>
          </a:p>
          <a:p>
            <a:pPr marL="939800" lvl="1" indent="-342900">
              <a:buFont typeface="+mj-lt"/>
              <a:buAutoNum type="arabicPeriod"/>
            </a:pPr>
            <a:r>
              <a:rPr lang="en-US" dirty="0"/>
              <a:t>changes in instructional delivery methods; </a:t>
            </a:r>
          </a:p>
          <a:p>
            <a:pPr marL="939800" lvl="1" indent="-342900">
              <a:buFont typeface="+mj-lt"/>
              <a:buAutoNum type="arabicPeriod"/>
            </a:pPr>
            <a:r>
              <a:rPr lang="en-US" dirty="0"/>
              <a:t>creation/revision of Memorandums of Understanding (MOU) with other institutions of higher education both in the US and abroad (include articulation agreements).</a:t>
            </a:r>
          </a:p>
          <a:p>
            <a:pPr marL="939800" lvl="1" indent="-342900">
              <a:buFont typeface="+mj-lt"/>
              <a:buAutoNum type="arabicPeriod"/>
            </a:pPr>
            <a:endParaRPr lang="en-US" dirty="0"/>
          </a:p>
          <a:p>
            <a:pPr>
              <a:buFont typeface="Wingdings" panose="05000000000000000000" pitchFamily="2" charset="2"/>
              <a:buChar char="§"/>
            </a:pPr>
            <a:r>
              <a:rPr lang="en-US" dirty="0"/>
              <a:t>The committee will serve as guide for proposal development on issues of implementation which may impact accreditation, financial aid, admissions, degree attainment, tuition/fees, audit compliance, and any additional information required to secure internal and external approval. The PRC does not address any curriculum issues.</a:t>
            </a:r>
          </a:p>
          <a:p>
            <a:endParaRPr lang="en-US" dirty="0"/>
          </a:p>
        </p:txBody>
      </p:sp>
      <p:sp>
        <p:nvSpPr>
          <p:cNvPr id="3" name="Title 2">
            <a:extLst>
              <a:ext uri="{FF2B5EF4-FFF2-40B4-BE49-F238E27FC236}">
                <a16:creationId xmlns:a16="http://schemas.microsoft.com/office/drawing/2014/main" id="{52F81631-4DBC-4986-AFB0-08A5AE94C777}"/>
              </a:ext>
            </a:extLst>
          </p:cNvPr>
          <p:cNvSpPr>
            <a:spLocks noGrp="1"/>
          </p:cNvSpPr>
          <p:nvPr>
            <p:ph type="title"/>
          </p:nvPr>
        </p:nvSpPr>
        <p:spPr>
          <a:xfrm>
            <a:off x="713224" y="530584"/>
            <a:ext cx="8430775" cy="528600"/>
          </a:xfrm>
        </p:spPr>
        <p:txBody>
          <a:bodyPr/>
          <a:lstStyle/>
          <a:p>
            <a:r>
              <a:rPr lang="en-US" dirty="0"/>
              <a:t>Which proposals go to PAG and when does that happen? </a:t>
            </a:r>
          </a:p>
        </p:txBody>
      </p:sp>
    </p:spTree>
    <p:extLst>
      <p:ext uri="{BB962C8B-B14F-4D97-AF65-F5344CB8AC3E}">
        <p14:creationId xmlns:p14="http://schemas.microsoft.com/office/powerpoint/2010/main" val="382752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580579"/>
            <a:ext cx="5768100" cy="528600"/>
          </a:xfrm>
        </p:spPr>
        <p:txBody>
          <a:bodyPr/>
          <a:lstStyle/>
          <a:p>
            <a:r>
              <a:rPr lang="en-US" dirty="0"/>
              <a:t>New Degree Program </a:t>
            </a:r>
            <a:br>
              <a:rPr lang="en-US" dirty="0"/>
            </a:br>
            <a:r>
              <a:rPr lang="en-US" dirty="0"/>
              <a:t>(New Major)</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867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E0A94-2111-4EE1-914D-B60B59630518}"/>
              </a:ext>
            </a:extLst>
          </p:cNvPr>
          <p:cNvSpPr>
            <a:spLocks noGrp="1"/>
          </p:cNvSpPr>
          <p:nvPr>
            <p:ph type="body" idx="1"/>
          </p:nvPr>
        </p:nvSpPr>
        <p:spPr>
          <a:xfrm>
            <a:off x="713225" y="1561650"/>
            <a:ext cx="6471346" cy="3259800"/>
          </a:xfrm>
        </p:spPr>
        <p:txBody>
          <a:bodyPr/>
          <a:lstStyle/>
          <a:p>
            <a:pPr marL="139700" indent="0">
              <a:buNone/>
            </a:pPr>
            <a:r>
              <a:rPr lang="en-US" dirty="0"/>
              <a:t>A new degree program proposal is perhaps that most complex curriculum proposal requiring the most steps and supporting documentation.  </a:t>
            </a:r>
          </a:p>
          <a:p>
            <a:endParaRPr lang="en-US" dirty="0"/>
          </a:p>
          <a:p>
            <a:pPr marL="139700" indent="0">
              <a:buNone/>
            </a:pPr>
            <a:r>
              <a:rPr lang="en-US" dirty="0"/>
              <a:t>A new degree program is defined by MHEC as one of the following:</a:t>
            </a:r>
          </a:p>
          <a:p>
            <a:pPr marL="939800" lvl="1" indent="-342900">
              <a:buFont typeface="+mj-lt"/>
              <a:buAutoNum type="arabicPeriod"/>
            </a:pPr>
            <a:r>
              <a:rPr lang="en-US" dirty="0"/>
              <a:t>An instructional program leading to a formal award in subject area in which award is not presently authorized (e.g. offering a BS in African American Studies).</a:t>
            </a:r>
          </a:p>
          <a:p>
            <a:pPr marL="939800" lvl="1" indent="-342900">
              <a:buFont typeface="+mj-lt"/>
              <a:buAutoNum type="arabicPeriod"/>
            </a:pPr>
            <a:r>
              <a:rPr lang="en-US" dirty="0"/>
              <a:t>An instructional program in subject area in which formal award is offered at a different degree (e.g. offering a MS in Geography).</a:t>
            </a:r>
          </a:p>
          <a:p>
            <a:pPr marL="939800" lvl="1" indent="-342900">
              <a:buFont typeface="+mj-lt"/>
              <a:buAutoNum type="arabicPeriod"/>
            </a:pPr>
            <a:r>
              <a:rPr lang="en-US" dirty="0"/>
              <a:t>A new major created by combining course work offered in two or more existing degree (e.g. creating a BS in Data Science using course work in Computer Science and Mathematics).</a:t>
            </a:r>
          </a:p>
          <a:p>
            <a:pPr marL="939800" lvl="1" indent="-342900">
              <a:buFont typeface="+mj-lt"/>
              <a:buAutoNum type="arabicPeriod"/>
            </a:pPr>
            <a:r>
              <a:rPr lang="en-US" dirty="0"/>
              <a:t>An award of a different type in a subject matter in which another formal award at the same level is already offered (e.g., MS in Management &amp; MBA).</a:t>
            </a:r>
          </a:p>
          <a:p>
            <a:pPr marL="139700" indent="0">
              <a:buNone/>
            </a:pPr>
            <a:endParaRPr lang="en-US" dirty="0"/>
          </a:p>
        </p:txBody>
      </p:sp>
      <p:sp>
        <p:nvSpPr>
          <p:cNvPr id="3" name="Title 2">
            <a:extLst>
              <a:ext uri="{FF2B5EF4-FFF2-40B4-BE49-F238E27FC236}">
                <a16:creationId xmlns:a16="http://schemas.microsoft.com/office/drawing/2014/main" id="{B0CC3F7F-97FE-4DDA-B9D3-93764B708445}"/>
              </a:ext>
            </a:extLst>
          </p:cNvPr>
          <p:cNvSpPr>
            <a:spLocks noGrp="1"/>
          </p:cNvSpPr>
          <p:nvPr>
            <p:ph type="title"/>
          </p:nvPr>
        </p:nvSpPr>
        <p:spPr>
          <a:xfrm>
            <a:off x="713224" y="530584"/>
            <a:ext cx="8430775" cy="528600"/>
          </a:xfrm>
        </p:spPr>
        <p:txBody>
          <a:bodyPr/>
          <a:lstStyle/>
          <a:p>
            <a:r>
              <a:rPr lang="en-US" dirty="0"/>
              <a:t>New Degree Program </a:t>
            </a:r>
            <a:br>
              <a:rPr lang="en-US" dirty="0"/>
            </a:br>
            <a:r>
              <a:rPr lang="en-US" dirty="0"/>
              <a:t>(New Major)</a:t>
            </a:r>
          </a:p>
        </p:txBody>
      </p:sp>
    </p:spTree>
    <p:extLst>
      <p:ext uri="{BB962C8B-B14F-4D97-AF65-F5344CB8AC3E}">
        <p14:creationId xmlns:p14="http://schemas.microsoft.com/office/powerpoint/2010/main" val="224830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E0A94-2111-4EE1-914D-B60B59630518}"/>
              </a:ext>
            </a:extLst>
          </p:cNvPr>
          <p:cNvSpPr>
            <a:spLocks noGrp="1"/>
          </p:cNvSpPr>
          <p:nvPr>
            <p:ph type="body" idx="1"/>
          </p:nvPr>
        </p:nvSpPr>
        <p:spPr>
          <a:xfrm>
            <a:off x="713224" y="1561650"/>
            <a:ext cx="7110739" cy="3259800"/>
          </a:xfrm>
        </p:spPr>
        <p:txBody>
          <a:bodyPr/>
          <a:lstStyle/>
          <a:p>
            <a:pPr>
              <a:buFont typeface="Wingdings" panose="05000000000000000000" pitchFamily="2" charset="2"/>
              <a:buChar char="§"/>
            </a:pPr>
            <a:r>
              <a:rPr lang="en-US" dirty="0"/>
              <a:t>Early in development of a new program, FSU must circulate a Letter of Intent  download to the USM.</a:t>
            </a:r>
          </a:p>
          <a:p>
            <a:pPr>
              <a:buFont typeface="Wingdings" panose="05000000000000000000" pitchFamily="2" charset="2"/>
              <a:buChar char="§"/>
            </a:pPr>
            <a:endParaRPr lang="en-US" dirty="0"/>
          </a:p>
          <a:p>
            <a:pPr>
              <a:buFont typeface="Wingdings" panose="05000000000000000000" pitchFamily="2" charset="2"/>
              <a:buChar char="§"/>
            </a:pPr>
            <a:r>
              <a:rPr lang="en-US" dirty="0"/>
              <a:t>Proposals for new degree programs must be accompanied by the  MHEC Cover Sheet for New Program or Substantial Modification to Existing Program (Links to an external site.). There is a separate USM Cover Sheet for New Programs  download. All new program proposals are required to address all of the prompts in the MHEC Guidelines for Proposing New Academic Degree Programs, New Stand-Alone Certificates, and Substantial Modifications (Links to an external site.).  Proposals for new programs must be reviewed by PAG and IPR as part of internal review. USM approval is also required for new programs.</a:t>
            </a:r>
          </a:p>
          <a:p>
            <a:pPr>
              <a:buFont typeface="Wingdings" panose="05000000000000000000" pitchFamily="2" charset="2"/>
              <a:buChar char="§"/>
            </a:pPr>
            <a:endParaRPr lang="en-US" dirty="0"/>
          </a:p>
          <a:p>
            <a:pPr>
              <a:buFont typeface="Wingdings" panose="05000000000000000000" pitchFamily="2" charset="2"/>
              <a:buChar char="§"/>
            </a:pPr>
            <a:r>
              <a:rPr lang="en-US" dirty="0"/>
              <a:t>FSU is currently authorized by Middles States to offer one doctoral degree (the EDD in Educational Leadership) and one post-master's certificate. A proposal to create another doctoral program or post-master's certificate requires authorization by Middle States.</a:t>
            </a:r>
          </a:p>
        </p:txBody>
      </p:sp>
      <p:sp>
        <p:nvSpPr>
          <p:cNvPr id="3" name="Title 2">
            <a:extLst>
              <a:ext uri="{FF2B5EF4-FFF2-40B4-BE49-F238E27FC236}">
                <a16:creationId xmlns:a16="http://schemas.microsoft.com/office/drawing/2014/main" id="{B0CC3F7F-97FE-4DDA-B9D3-93764B708445}"/>
              </a:ext>
            </a:extLst>
          </p:cNvPr>
          <p:cNvSpPr>
            <a:spLocks noGrp="1"/>
          </p:cNvSpPr>
          <p:nvPr>
            <p:ph type="title"/>
          </p:nvPr>
        </p:nvSpPr>
        <p:spPr>
          <a:xfrm>
            <a:off x="713224" y="530584"/>
            <a:ext cx="8430775" cy="528600"/>
          </a:xfrm>
        </p:spPr>
        <p:txBody>
          <a:bodyPr/>
          <a:lstStyle/>
          <a:p>
            <a:r>
              <a:rPr lang="en-US" dirty="0"/>
              <a:t>New Degree Program </a:t>
            </a:r>
            <a:br>
              <a:rPr lang="en-US" dirty="0"/>
            </a:br>
            <a:r>
              <a:rPr lang="en-US" dirty="0"/>
              <a:t>(New Major)</a:t>
            </a:r>
          </a:p>
        </p:txBody>
      </p:sp>
    </p:spTree>
    <p:extLst>
      <p:ext uri="{BB962C8B-B14F-4D97-AF65-F5344CB8AC3E}">
        <p14:creationId xmlns:p14="http://schemas.microsoft.com/office/powerpoint/2010/main" val="192305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F3461-C904-45FE-ADEF-4814C1291687}"/>
              </a:ext>
            </a:extLst>
          </p:cNvPr>
          <p:cNvPicPr>
            <a:picLocks noChangeAspect="1"/>
          </p:cNvPicPr>
          <p:nvPr/>
        </p:nvPicPr>
        <p:blipFill>
          <a:blip r:embed="rId2"/>
          <a:stretch>
            <a:fillRect/>
          </a:stretch>
        </p:blipFill>
        <p:spPr>
          <a:xfrm>
            <a:off x="146202" y="476852"/>
            <a:ext cx="8851595" cy="4189795"/>
          </a:xfrm>
          <a:prstGeom prst="rect">
            <a:avLst/>
          </a:prstGeom>
        </p:spPr>
      </p:pic>
    </p:spTree>
    <p:extLst>
      <p:ext uri="{BB962C8B-B14F-4D97-AF65-F5344CB8AC3E}">
        <p14:creationId xmlns:p14="http://schemas.microsoft.com/office/powerpoint/2010/main" val="323374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580579"/>
            <a:ext cx="5768100" cy="528600"/>
          </a:xfrm>
        </p:spPr>
        <p:txBody>
          <a:bodyPr/>
          <a:lstStyle/>
          <a:p>
            <a:r>
              <a:rPr lang="en-US" dirty="0"/>
              <a:t>New Areas of Concentration</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2095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A8907-CBCD-455B-9AB7-65BD3E2CA324}"/>
              </a:ext>
            </a:extLst>
          </p:cNvPr>
          <p:cNvSpPr>
            <a:spLocks noGrp="1"/>
          </p:cNvSpPr>
          <p:nvPr>
            <p:ph type="body" idx="1"/>
          </p:nvPr>
        </p:nvSpPr>
        <p:spPr>
          <a:xfrm>
            <a:off x="713224" y="1424150"/>
            <a:ext cx="7296369" cy="3259800"/>
          </a:xfrm>
        </p:spPr>
        <p:txBody>
          <a:bodyPr/>
          <a:lstStyle/>
          <a:p>
            <a:pPr marL="139700" indent="0">
              <a:buNone/>
            </a:pPr>
            <a:r>
              <a:rPr lang="en-US" dirty="0"/>
              <a:t>Areas of concentration are specializations that must be embedded with a degree program. </a:t>
            </a:r>
          </a:p>
          <a:p>
            <a:endParaRPr lang="en-US" dirty="0"/>
          </a:p>
          <a:p>
            <a:pPr marL="139700" indent="0">
              <a:buNone/>
            </a:pPr>
            <a:r>
              <a:rPr lang="en-US" dirty="0"/>
              <a:t>Area of concentration means a sequential arrangement of courses within a program that:</a:t>
            </a:r>
          </a:p>
          <a:p>
            <a:pPr>
              <a:buFont typeface="Wingdings" panose="05000000000000000000" pitchFamily="2" charset="2"/>
              <a:buChar char="§"/>
            </a:pPr>
            <a:r>
              <a:rPr lang="en-US" dirty="0"/>
              <a:t>At the bachelor’s level is at least 24 semester credit hours;</a:t>
            </a:r>
          </a:p>
          <a:p>
            <a:pPr>
              <a:buFont typeface="Wingdings" panose="05000000000000000000" pitchFamily="2" charset="2"/>
              <a:buChar char="§"/>
            </a:pPr>
            <a:r>
              <a:rPr lang="en-US" dirty="0"/>
              <a:t>At the master’s level is at least 12 semester credit hours above the bachelor’s degree; </a:t>
            </a:r>
          </a:p>
          <a:p>
            <a:pPr>
              <a:buFont typeface="Wingdings" panose="05000000000000000000" pitchFamily="2" charset="2"/>
              <a:buChar char="§"/>
            </a:pPr>
            <a:r>
              <a:rPr lang="en-US" dirty="0"/>
              <a:t>At the doctoral level is at least 18 semester credit hours above the master’s degree.</a:t>
            </a:r>
          </a:p>
          <a:p>
            <a:pPr marL="139700" indent="0">
              <a:buNone/>
            </a:pPr>
            <a:endParaRPr lang="en-US" dirty="0"/>
          </a:p>
          <a:p>
            <a:pPr marL="139700" indent="0">
              <a:buNone/>
            </a:pPr>
            <a:r>
              <a:rPr lang="en-US" dirty="0"/>
              <a:t>Proposals for new areas of concentration within a degree program are considered substantial modifications by MHEC by must be accompanied by the MHEC Cover Sheet for New Program or Substantial Modification to Existing Program (Links to an external site.). All new areas of concentration proposals are required to address all of the prompts in the MHEC Guidelines for Proposing New Academic Degree Programs, New Stand-Alone Certificates, and Substantial Modifications (Links to an external site.). Proposals for new areas of concentration must be reviewed by PAG and IPR as part of internal review. USM approval is also required for new programs.</a:t>
            </a:r>
          </a:p>
        </p:txBody>
      </p:sp>
      <p:sp>
        <p:nvSpPr>
          <p:cNvPr id="3" name="Title 2">
            <a:extLst>
              <a:ext uri="{FF2B5EF4-FFF2-40B4-BE49-F238E27FC236}">
                <a16:creationId xmlns:a16="http://schemas.microsoft.com/office/drawing/2014/main" id="{7FF2CBDA-F957-4392-92C1-A14BD2BC2DC1}"/>
              </a:ext>
            </a:extLst>
          </p:cNvPr>
          <p:cNvSpPr>
            <a:spLocks noGrp="1"/>
          </p:cNvSpPr>
          <p:nvPr>
            <p:ph type="title"/>
          </p:nvPr>
        </p:nvSpPr>
        <p:spPr>
          <a:xfrm>
            <a:off x="713225" y="530584"/>
            <a:ext cx="8018264" cy="528600"/>
          </a:xfrm>
        </p:spPr>
        <p:txBody>
          <a:bodyPr/>
          <a:lstStyle/>
          <a:p>
            <a:r>
              <a:rPr lang="en-US" dirty="0"/>
              <a:t>New Areas of Concentration</a:t>
            </a:r>
          </a:p>
        </p:txBody>
      </p:sp>
    </p:spTree>
    <p:extLst>
      <p:ext uri="{BB962C8B-B14F-4D97-AF65-F5344CB8AC3E}">
        <p14:creationId xmlns:p14="http://schemas.microsoft.com/office/powerpoint/2010/main" val="702533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3926E-DA03-4634-B33E-C680E208257E}"/>
              </a:ext>
            </a:extLst>
          </p:cNvPr>
          <p:cNvPicPr>
            <a:picLocks noChangeAspect="1"/>
          </p:cNvPicPr>
          <p:nvPr/>
        </p:nvPicPr>
        <p:blipFill>
          <a:blip r:embed="rId2"/>
          <a:stretch>
            <a:fillRect/>
          </a:stretch>
        </p:blipFill>
        <p:spPr>
          <a:xfrm>
            <a:off x="237173" y="514350"/>
            <a:ext cx="8669653" cy="4114800"/>
          </a:xfrm>
          <a:prstGeom prst="rect">
            <a:avLst/>
          </a:prstGeom>
        </p:spPr>
      </p:pic>
    </p:spTree>
    <p:extLst>
      <p:ext uri="{BB962C8B-B14F-4D97-AF65-F5344CB8AC3E}">
        <p14:creationId xmlns:p14="http://schemas.microsoft.com/office/powerpoint/2010/main" val="301463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2AF73-8772-468B-9EBD-F2F15366DD80}"/>
              </a:ext>
            </a:extLst>
          </p:cNvPr>
          <p:cNvSpPr>
            <a:spLocks noGrp="1"/>
          </p:cNvSpPr>
          <p:nvPr>
            <p:ph type="body" idx="1"/>
          </p:nvPr>
        </p:nvSpPr>
        <p:spPr/>
        <p:txBody>
          <a:bodyPr/>
          <a:lstStyle/>
          <a:p>
            <a:r>
              <a:rPr lang="en-US" dirty="0"/>
              <a:t>WE ARE IN PRODUCTION.</a:t>
            </a:r>
          </a:p>
          <a:p>
            <a:r>
              <a:rPr lang="en-US" dirty="0"/>
              <a:t>Any curriculum proposal will generate workflow.</a:t>
            </a:r>
          </a:p>
        </p:txBody>
      </p:sp>
      <p:sp>
        <p:nvSpPr>
          <p:cNvPr id="3" name="Title 2">
            <a:extLst>
              <a:ext uri="{FF2B5EF4-FFF2-40B4-BE49-F238E27FC236}">
                <a16:creationId xmlns:a16="http://schemas.microsoft.com/office/drawing/2014/main" id="{C14C28B9-A094-4C68-B991-895B52CC0DFA}"/>
              </a:ext>
            </a:extLst>
          </p:cNvPr>
          <p:cNvSpPr>
            <a:spLocks noGrp="1"/>
          </p:cNvSpPr>
          <p:nvPr>
            <p:ph type="title"/>
          </p:nvPr>
        </p:nvSpPr>
        <p:spPr/>
        <p:txBody>
          <a:bodyPr/>
          <a:lstStyle/>
          <a:p>
            <a:r>
              <a:rPr lang="en-US" dirty="0"/>
              <a:t>WARNING</a:t>
            </a:r>
          </a:p>
        </p:txBody>
      </p:sp>
    </p:spTree>
    <p:extLst>
      <p:ext uri="{BB962C8B-B14F-4D97-AF65-F5344CB8AC3E}">
        <p14:creationId xmlns:p14="http://schemas.microsoft.com/office/powerpoint/2010/main" val="142857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a:xfrm>
            <a:off x="1687950" y="1580579"/>
            <a:ext cx="5768100" cy="528600"/>
          </a:xfrm>
        </p:spPr>
        <p:txBody>
          <a:bodyPr/>
          <a:lstStyle/>
          <a:p>
            <a:r>
              <a:rPr lang="en-US" dirty="0"/>
              <a:t>Change in Program Requirements</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890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95F75-633F-47B8-AD18-B96EF3ABFA05}"/>
              </a:ext>
            </a:extLst>
          </p:cNvPr>
          <p:cNvSpPr>
            <a:spLocks noGrp="1"/>
          </p:cNvSpPr>
          <p:nvPr>
            <p:ph type="body" idx="1"/>
          </p:nvPr>
        </p:nvSpPr>
        <p:spPr>
          <a:xfrm>
            <a:off x="713225" y="1424150"/>
            <a:ext cx="7289494" cy="3259800"/>
          </a:xfrm>
        </p:spPr>
        <p:txBody>
          <a:bodyPr/>
          <a:lstStyle/>
          <a:p>
            <a:pPr>
              <a:spcAft>
                <a:spcPts val="600"/>
              </a:spcAft>
              <a:buFont typeface="Wingdings" panose="05000000000000000000" pitchFamily="2" charset="2"/>
              <a:buChar char="§"/>
            </a:pPr>
            <a:r>
              <a:rPr lang="en-US" dirty="0"/>
              <a:t>Degree Programs (Majors), Areas of Concentration, and Certificates</a:t>
            </a:r>
          </a:p>
          <a:p>
            <a:pPr>
              <a:spcAft>
                <a:spcPts val="600"/>
              </a:spcAft>
              <a:buFont typeface="Wingdings" panose="05000000000000000000" pitchFamily="2" charset="2"/>
              <a:buChar char="§"/>
            </a:pPr>
            <a:r>
              <a:rPr lang="en-US" dirty="0"/>
              <a:t>Changes to these programs require off-campus approval. FSU notifies USM of these changes. The complexity of the submission to MHEC is based on whether these changes are substantial or not. MHEC defines a substantial change as a change of 33 percent or more of the coursework in a program. This change is based on credit hours, and the gross change (not the net change) is used to determine whether the substantial modification threshold is crossed. Course deletions and additions count separately. Replacing a course with another course is two changes. For this reason, all proposals for changing program requirements require consultation with the Provost's Office to determine if a substantial modification proposal is needed.</a:t>
            </a:r>
          </a:p>
          <a:p>
            <a:pPr>
              <a:spcAft>
                <a:spcPts val="600"/>
              </a:spcAft>
              <a:buFont typeface="Wingdings" panose="05000000000000000000" pitchFamily="2" charset="2"/>
              <a:buChar char="§"/>
            </a:pPr>
            <a:r>
              <a:rPr lang="en-US" dirty="0"/>
              <a:t>For example, consider a program that requires 36 credits: 21 credits of Core Courses and a list of Electives from which students should choose 15 credits worth of courses.</a:t>
            </a:r>
          </a:p>
        </p:txBody>
      </p:sp>
      <p:sp>
        <p:nvSpPr>
          <p:cNvPr id="3" name="Title 2">
            <a:extLst>
              <a:ext uri="{FF2B5EF4-FFF2-40B4-BE49-F238E27FC236}">
                <a16:creationId xmlns:a16="http://schemas.microsoft.com/office/drawing/2014/main" id="{41BA4F63-0443-450D-880A-CF84112F55BE}"/>
              </a:ext>
            </a:extLst>
          </p:cNvPr>
          <p:cNvSpPr>
            <a:spLocks noGrp="1"/>
          </p:cNvSpPr>
          <p:nvPr>
            <p:ph type="title"/>
          </p:nvPr>
        </p:nvSpPr>
        <p:spPr>
          <a:xfrm>
            <a:off x="713225" y="530584"/>
            <a:ext cx="8100766" cy="528600"/>
          </a:xfrm>
        </p:spPr>
        <p:txBody>
          <a:bodyPr/>
          <a:lstStyle/>
          <a:p>
            <a:r>
              <a:rPr lang="en-US" dirty="0"/>
              <a:t>Change in Program Requirements</a:t>
            </a:r>
          </a:p>
        </p:txBody>
      </p:sp>
    </p:spTree>
    <p:extLst>
      <p:ext uri="{BB962C8B-B14F-4D97-AF65-F5344CB8AC3E}">
        <p14:creationId xmlns:p14="http://schemas.microsoft.com/office/powerpoint/2010/main" val="642482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95F75-633F-47B8-AD18-B96EF3ABFA05}"/>
              </a:ext>
            </a:extLst>
          </p:cNvPr>
          <p:cNvSpPr>
            <a:spLocks noGrp="1"/>
          </p:cNvSpPr>
          <p:nvPr>
            <p:ph type="body" idx="1"/>
          </p:nvPr>
        </p:nvSpPr>
        <p:spPr>
          <a:xfrm>
            <a:off x="713225" y="1190393"/>
            <a:ext cx="8169518" cy="3629113"/>
          </a:xfrm>
          <a:solidFill>
            <a:schemeClr val="accent6"/>
          </a:solidFill>
        </p:spPr>
        <p:txBody>
          <a:bodyPr/>
          <a:lstStyle/>
          <a:p>
            <a:pPr marL="139700" indent="0">
              <a:buNone/>
            </a:pPr>
            <a:r>
              <a:rPr lang="en-US" dirty="0"/>
              <a:t>The following changes are substantial:</a:t>
            </a:r>
          </a:p>
          <a:p>
            <a:pPr lvl="1">
              <a:buFont typeface="Wingdings" panose="05000000000000000000" pitchFamily="2" charset="2"/>
              <a:buChar char="§"/>
            </a:pPr>
            <a:r>
              <a:rPr lang="en-US" dirty="0"/>
              <a:t>Adding four 3-credit courses to the Core Courses, bringing the total number of credits to 48 credits. This is a 12-credit change: 12/36 = 0.33</a:t>
            </a:r>
          </a:p>
          <a:p>
            <a:pPr lvl="1">
              <a:buFont typeface="Wingdings" panose="05000000000000000000" pitchFamily="2" charset="2"/>
              <a:buChar char="§"/>
            </a:pPr>
            <a:r>
              <a:rPr lang="en-US" dirty="0"/>
              <a:t>Removing three 3-credit courses from the Core Courses and replacing them with one new 3-credit course. The overall number of credits in the program decreases by 6, but this is a 12-credit gross change: 9 credits of deletion and 3 credits of addition: 12/36 = 0.33</a:t>
            </a:r>
          </a:p>
          <a:p>
            <a:pPr lvl="1">
              <a:spcAft>
                <a:spcPts val="600"/>
              </a:spcAft>
              <a:buFont typeface="Wingdings" panose="05000000000000000000" pitchFamily="2" charset="2"/>
              <a:buChar char="§"/>
            </a:pPr>
            <a:r>
              <a:rPr lang="en-US" dirty="0"/>
              <a:t>Replacing the 15 credits of electives with a choice of one of three tracks, each with 15 credits. While the number of credits in the program remains the same, this is a 30 credit gross change: 30/36 = 0.83</a:t>
            </a:r>
          </a:p>
          <a:p>
            <a:pPr marL="139700" indent="0">
              <a:buNone/>
            </a:pPr>
            <a:r>
              <a:rPr lang="en-US" dirty="0"/>
              <a:t>The following changes are non-substantial:</a:t>
            </a:r>
          </a:p>
          <a:p>
            <a:pPr lvl="1">
              <a:buFont typeface="Wingdings" panose="05000000000000000000" pitchFamily="2" charset="2"/>
              <a:buChar char="§"/>
            </a:pPr>
            <a:r>
              <a:rPr lang="en-US" dirty="0"/>
              <a:t>Moving a course from the Electives to the Core Courses, changing the requirements to 24 credits of Core Courses and 12 credits of Electives. This is a 6 credit change: 6/36 = 0.17</a:t>
            </a:r>
          </a:p>
          <a:p>
            <a:pPr lvl="1">
              <a:buFont typeface="Wingdings" panose="05000000000000000000" pitchFamily="2" charset="2"/>
              <a:buChar char="§"/>
            </a:pPr>
            <a:r>
              <a:rPr lang="en-US" dirty="0"/>
              <a:t>Adding a new 3-credit course to the list of approved electives. This is a 3-credit change: 3/36 = 0.08</a:t>
            </a:r>
          </a:p>
          <a:p>
            <a:pPr lvl="1">
              <a:spcAft>
                <a:spcPts val="600"/>
              </a:spcAft>
              <a:buFont typeface="Wingdings" panose="05000000000000000000" pitchFamily="2" charset="2"/>
              <a:buChar char="§"/>
            </a:pPr>
            <a:r>
              <a:rPr lang="en-US" dirty="0"/>
              <a:t>Removing two 3-credit courses from the Core Courses, decreasing the total credits in the program to 30. This is a six credit change: 6/36 = 0.17</a:t>
            </a:r>
          </a:p>
        </p:txBody>
      </p:sp>
      <p:sp>
        <p:nvSpPr>
          <p:cNvPr id="3" name="Title 2">
            <a:extLst>
              <a:ext uri="{FF2B5EF4-FFF2-40B4-BE49-F238E27FC236}">
                <a16:creationId xmlns:a16="http://schemas.microsoft.com/office/drawing/2014/main" id="{41BA4F63-0443-450D-880A-CF84112F55BE}"/>
              </a:ext>
            </a:extLst>
          </p:cNvPr>
          <p:cNvSpPr>
            <a:spLocks noGrp="1"/>
          </p:cNvSpPr>
          <p:nvPr>
            <p:ph type="title"/>
          </p:nvPr>
        </p:nvSpPr>
        <p:spPr>
          <a:xfrm>
            <a:off x="713225" y="530584"/>
            <a:ext cx="8100766" cy="528600"/>
          </a:xfrm>
        </p:spPr>
        <p:txBody>
          <a:bodyPr/>
          <a:lstStyle/>
          <a:p>
            <a:r>
              <a:rPr lang="en-US" dirty="0"/>
              <a:t>Change in Program Requirements</a:t>
            </a:r>
          </a:p>
        </p:txBody>
      </p:sp>
    </p:spTree>
    <p:extLst>
      <p:ext uri="{BB962C8B-B14F-4D97-AF65-F5344CB8AC3E}">
        <p14:creationId xmlns:p14="http://schemas.microsoft.com/office/powerpoint/2010/main" val="131562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95F75-633F-47B8-AD18-B96EF3ABFA05}"/>
              </a:ext>
            </a:extLst>
          </p:cNvPr>
          <p:cNvSpPr>
            <a:spLocks noGrp="1"/>
          </p:cNvSpPr>
          <p:nvPr>
            <p:ph type="body" idx="1"/>
          </p:nvPr>
        </p:nvSpPr>
        <p:spPr>
          <a:xfrm>
            <a:off x="713225" y="1245400"/>
            <a:ext cx="7289494" cy="3259800"/>
          </a:xfrm>
        </p:spPr>
        <p:txBody>
          <a:bodyPr/>
          <a:lstStyle/>
          <a:p>
            <a:pPr marL="139700" indent="0">
              <a:spcAft>
                <a:spcPts val="600"/>
              </a:spcAft>
              <a:buNone/>
            </a:pPr>
            <a:r>
              <a:rPr lang="en-US" sz="1800" b="1" dirty="0"/>
              <a:t>Substantial Modifications</a:t>
            </a:r>
          </a:p>
          <a:p>
            <a:pPr>
              <a:spcAft>
                <a:spcPts val="600"/>
              </a:spcAft>
              <a:buFont typeface="Wingdings" panose="05000000000000000000" pitchFamily="2" charset="2"/>
              <a:buChar char="§"/>
            </a:pPr>
            <a:r>
              <a:rPr lang="en-US" dirty="0"/>
              <a:t>Changes in program requirements that meet the definition of substantial modification must be accompanied by the MHEC Cover Sheet for New Program or Substantial Modification to Existing Program (Links to an external site.). There is a separate USM Cover Sheet for Substantial Modifications  download. All substantial modifications are required to address all of the prompts in the MHEC Guidelines for Proposing New Academic Degree Programs, New Stand-Alone Certificates, and Substantial Modifications (Links to an external site.). Proposals for substantial modifications should be reviewed by PAG and IPR as part of internal review.</a:t>
            </a:r>
          </a:p>
          <a:p>
            <a:pPr>
              <a:spcAft>
                <a:spcPts val="600"/>
              </a:spcAft>
              <a:buFont typeface="Wingdings" panose="05000000000000000000" pitchFamily="2" charset="2"/>
              <a:buChar char="§"/>
            </a:pPr>
            <a:r>
              <a:rPr lang="en-US" dirty="0"/>
              <a:t>Please note: Programs can cross the substantial modification threshold through a series of non-substantial modifications. For this reason, all proposals for changing program requirements require consultation with the Provost's Office to determine if a substantial modification proposal is needed.</a:t>
            </a:r>
          </a:p>
          <a:p>
            <a:pPr>
              <a:spcAft>
                <a:spcPts val="600"/>
              </a:spcAft>
              <a:buFont typeface="Wingdings" panose="05000000000000000000" pitchFamily="2" charset="2"/>
              <a:buChar char="§"/>
            </a:pPr>
            <a:r>
              <a:rPr lang="en-US" dirty="0"/>
              <a:t>Please note: This proposal must not make any other changes to the program (e.g. modality, title, etc.). MHEC requires a separate proposal for each change. </a:t>
            </a:r>
          </a:p>
        </p:txBody>
      </p:sp>
      <p:sp>
        <p:nvSpPr>
          <p:cNvPr id="3" name="Title 2">
            <a:extLst>
              <a:ext uri="{FF2B5EF4-FFF2-40B4-BE49-F238E27FC236}">
                <a16:creationId xmlns:a16="http://schemas.microsoft.com/office/drawing/2014/main" id="{41BA4F63-0443-450D-880A-CF84112F55BE}"/>
              </a:ext>
            </a:extLst>
          </p:cNvPr>
          <p:cNvSpPr>
            <a:spLocks noGrp="1"/>
          </p:cNvSpPr>
          <p:nvPr>
            <p:ph type="title"/>
          </p:nvPr>
        </p:nvSpPr>
        <p:spPr>
          <a:xfrm>
            <a:off x="713225" y="530584"/>
            <a:ext cx="8100766" cy="528600"/>
          </a:xfrm>
        </p:spPr>
        <p:txBody>
          <a:bodyPr/>
          <a:lstStyle/>
          <a:p>
            <a:r>
              <a:rPr lang="en-US" dirty="0"/>
              <a:t>Change in Program Requirements</a:t>
            </a:r>
          </a:p>
        </p:txBody>
      </p:sp>
    </p:spTree>
    <p:extLst>
      <p:ext uri="{BB962C8B-B14F-4D97-AF65-F5344CB8AC3E}">
        <p14:creationId xmlns:p14="http://schemas.microsoft.com/office/powerpoint/2010/main" val="107761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3F33A06-E129-4B2F-AA2C-BD58106C918C}"/>
              </a:ext>
            </a:extLst>
          </p:cNvPr>
          <p:cNvPicPr>
            <a:picLocks noChangeAspect="1"/>
          </p:cNvPicPr>
          <p:nvPr/>
        </p:nvPicPr>
        <p:blipFill>
          <a:blip r:embed="rId2"/>
          <a:stretch>
            <a:fillRect/>
          </a:stretch>
        </p:blipFill>
        <p:spPr>
          <a:xfrm>
            <a:off x="244071" y="514350"/>
            <a:ext cx="8655858" cy="4114800"/>
          </a:xfrm>
          <a:prstGeom prst="rect">
            <a:avLst/>
          </a:prstGeom>
        </p:spPr>
      </p:pic>
      <p:sp>
        <p:nvSpPr>
          <p:cNvPr id="7" name="TextBox 6">
            <a:extLst>
              <a:ext uri="{FF2B5EF4-FFF2-40B4-BE49-F238E27FC236}">
                <a16:creationId xmlns:a16="http://schemas.microsoft.com/office/drawing/2014/main" id="{A1FAF90D-69F1-4E7A-8A5F-9B23EE29B1BD}"/>
              </a:ext>
            </a:extLst>
          </p:cNvPr>
          <p:cNvSpPr txBox="1"/>
          <p:nvPr/>
        </p:nvSpPr>
        <p:spPr>
          <a:xfrm>
            <a:off x="0" y="52685"/>
            <a:ext cx="5641046" cy="461665"/>
          </a:xfrm>
          <a:prstGeom prst="rect">
            <a:avLst/>
          </a:prstGeom>
          <a:noFill/>
        </p:spPr>
        <p:txBody>
          <a:bodyPr wrap="square" rtlCol="0">
            <a:spAutoFit/>
          </a:bodyPr>
          <a:lstStyle/>
          <a:p>
            <a:r>
              <a:rPr lang="en-US" sz="2400" b="1" dirty="0">
                <a:latin typeface="Julius Sans One" panose="020B0604020202020204" charset="0"/>
              </a:rPr>
              <a:t>Substantial Modifications</a:t>
            </a:r>
            <a:endParaRPr lang="en-US" sz="1600" dirty="0">
              <a:latin typeface="Didact Gothic" panose="020B0604020202020204" charset="0"/>
            </a:endParaRPr>
          </a:p>
        </p:txBody>
      </p:sp>
    </p:spTree>
    <p:extLst>
      <p:ext uri="{BB962C8B-B14F-4D97-AF65-F5344CB8AC3E}">
        <p14:creationId xmlns:p14="http://schemas.microsoft.com/office/powerpoint/2010/main" val="1628817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95F75-633F-47B8-AD18-B96EF3ABFA05}"/>
              </a:ext>
            </a:extLst>
          </p:cNvPr>
          <p:cNvSpPr>
            <a:spLocks noGrp="1"/>
          </p:cNvSpPr>
          <p:nvPr>
            <p:ph type="body" idx="1"/>
          </p:nvPr>
        </p:nvSpPr>
        <p:spPr>
          <a:xfrm>
            <a:off x="713225" y="1245400"/>
            <a:ext cx="7289494" cy="3259800"/>
          </a:xfrm>
        </p:spPr>
        <p:txBody>
          <a:bodyPr/>
          <a:lstStyle/>
          <a:p>
            <a:pPr marL="139700" indent="0">
              <a:spcAft>
                <a:spcPts val="600"/>
              </a:spcAft>
              <a:buNone/>
            </a:pPr>
            <a:r>
              <a:rPr lang="en-US" sz="1800" b="1" dirty="0"/>
              <a:t>Non-Substantial Modifications</a:t>
            </a:r>
          </a:p>
          <a:p>
            <a:pPr>
              <a:spcAft>
                <a:spcPts val="600"/>
              </a:spcAft>
              <a:buFont typeface="Wingdings" panose="05000000000000000000" pitchFamily="2" charset="2"/>
              <a:buChar char="§"/>
            </a:pPr>
            <a:r>
              <a:rPr lang="en-US" dirty="0"/>
              <a:t>Changes in program requirements that are not substantial must be accompanied by the MHEC Cover Sheet for Non-substantial Modification to Existing Program (Links to an external site.). The submission to MHEC is much simpler: FSU must submit a letter of notification that describes and provides a justification for the proposed change, along with supporting and/or comparative documentation (i.e. course outlines, course descriptions) from the existing and proposed programs. Proposals for non-substantial modifications do not require review by PAG and IPR as part of internal review</a:t>
            </a:r>
          </a:p>
          <a:p>
            <a:pPr>
              <a:spcAft>
                <a:spcPts val="600"/>
              </a:spcAft>
              <a:buFont typeface="Wingdings" panose="05000000000000000000" pitchFamily="2" charset="2"/>
              <a:buChar char="§"/>
            </a:pPr>
            <a:r>
              <a:rPr lang="en-US" dirty="0"/>
              <a:t>Please note: Programs can cross the substantial modification threshold through a series of non-substantial modifications. For this reason, all proposals for changing program requirements require consultation with the Provost's Office to determine if a substantial modification proposal is needed.</a:t>
            </a:r>
          </a:p>
          <a:p>
            <a:pPr>
              <a:spcAft>
                <a:spcPts val="600"/>
              </a:spcAft>
              <a:buFont typeface="Wingdings" panose="05000000000000000000" pitchFamily="2" charset="2"/>
              <a:buChar char="§"/>
            </a:pPr>
            <a:r>
              <a:rPr lang="en-US" dirty="0"/>
              <a:t>Please note: This proposal must not make any other changes to the program (e.g. modality, title, etc.). MHEC requires a separate proposal for each change.</a:t>
            </a:r>
          </a:p>
        </p:txBody>
      </p:sp>
      <p:sp>
        <p:nvSpPr>
          <p:cNvPr id="3" name="Title 2">
            <a:extLst>
              <a:ext uri="{FF2B5EF4-FFF2-40B4-BE49-F238E27FC236}">
                <a16:creationId xmlns:a16="http://schemas.microsoft.com/office/drawing/2014/main" id="{41BA4F63-0443-450D-880A-CF84112F55BE}"/>
              </a:ext>
            </a:extLst>
          </p:cNvPr>
          <p:cNvSpPr>
            <a:spLocks noGrp="1"/>
          </p:cNvSpPr>
          <p:nvPr>
            <p:ph type="title"/>
          </p:nvPr>
        </p:nvSpPr>
        <p:spPr>
          <a:xfrm>
            <a:off x="713225" y="530584"/>
            <a:ext cx="8100766" cy="528600"/>
          </a:xfrm>
        </p:spPr>
        <p:txBody>
          <a:bodyPr/>
          <a:lstStyle/>
          <a:p>
            <a:r>
              <a:rPr lang="en-US" dirty="0"/>
              <a:t>Change in Program Requirements</a:t>
            </a:r>
          </a:p>
        </p:txBody>
      </p:sp>
    </p:spTree>
    <p:extLst>
      <p:ext uri="{BB962C8B-B14F-4D97-AF65-F5344CB8AC3E}">
        <p14:creationId xmlns:p14="http://schemas.microsoft.com/office/powerpoint/2010/main" val="3580078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FAF90D-69F1-4E7A-8A5F-9B23EE29B1BD}"/>
              </a:ext>
            </a:extLst>
          </p:cNvPr>
          <p:cNvSpPr txBox="1"/>
          <p:nvPr/>
        </p:nvSpPr>
        <p:spPr>
          <a:xfrm>
            <a:off x="0" y="52685"/>
            <a:ext cx="5641046" cy="461665"/>
          </a:xfrm>
          <a:prstGeom prst="rect">
            <a:avLst/>
          </a:prstGeom>
          <a:noFill/>
        </p:spPr>
        <p:txBody>
          <a:bodyPr wrap="square" rtlCol="0">
            <a:spAutoFit/>
          </a:bodyPr>
          <a:lstStyle/>
          <a:p>
            <a:r>
              <a:rPr lang="en-US" sz="2400" b="1" dirty="0">
                <a:latin typeface="Julius Sans One" panose="020B0604020202020204" charset="0"/>
              </a:rPr>
              <a:t>Non-Substantial Modifications</a:t>
            </a:r>
            <a:endParaRPr lang="en-US" sz="1600" dirty="0">
              <a:latin typeface="Didact Gothic" panose="020B0604020202020204" charset="0"/>
            </a:endParaRPr>
          </a:p>
        </p:txBody>
      </p:sp>
      <p:pic>
        <p:nvPicPr>
          <p:cNvPr id="4" name="Picture 3">
            <a:extLst>
              <a:ext uri="{FF2B5EF4-FFF2-40B4-BE49-F238E27FC236}">
                <a16:creationId xmlns:a16="http://schemas.microsoft.com/office/drawing/2014/main" id="{CD1DCD27-7442-4339-83D3-207AE97955A3}"/>
              </a:ext>
            </a:extLst>
          </p:cNvPr>
          <p:cNvPicPr>
            <a:picLocks noChangeAspect="1"/>
          </p:cNvPicPr>
          <p:nvPr/>
        </p:nvPicPr>
        <p:blipFill>
          <a:blip r:embed="rId2"/>
          <a:stretch>
            <a:fillRect/>
          </a:stretch>
        </p:blipFill>
        <p:spPr>
          <a:xfrm>
            <a:off x="647986" y="1200150"/>
            <a:ext cx="7848027" cy="2743200"/>
          </a:xfrm>
          <a:prstGeom prst="rect">
            <a:avLst/>
          </a:prstGeom>
        </p:spPr>
      </p:pic>
    </p:spTree>
    <p:extLst>
      <p:ext uri="{BB962C8B-B14F-4D97-AF65-F5344CB8AC3E}">
        <p14:creationId xmlns:p14="http://schemas.microsoft.com/office/powerpoint/2010/main" val="1946125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95F75-633F-47B8-AD18-B96EF3ABFA05}"/>
              </a:ext>
            </a:extLst>
          </p:cNvPr>
          <p:cNvSpPr>
            <a:spLocks noGrp="1"/>
          </p:cNvSpPr>
          <p:nvPr>
            <p:ph type="body" idx="1"/>
          </p:nvPr>
        </p:nvSpPr>
        <p:spPr>
          <a:xfrm>
            <a:off x="713225" y="1245400"/>
            <a:ext cx="7289494" cy="3259800"/>
          </a:xfrm>
        </p:spPr>
        <p:txBody>
          <a:bodyPr/>
          <a:lstStyle/>
          <a:p>
            <a:pPr marL="139700" indent="0">
              <a:spcAft>
                <a:spcPts val="600"/>
              </a:spcAft>
              <a:buNone/>
            </a:pPr>
            <a:r>
              <a:rPr lang="en-US" sz="1800" b="1" dirty="0"/>
              <a:t>Minors, Options, Emphases, and Focuses</a:t>
            </a:r>
          </a:p>
          <a:p>
            <a:pPr>
              <a:spcAft>
                <a:spcPts val="600"/>
              </a:spcAft>
              <a:buFont typeface="Wingdings" panose="05000000000000000000" pitchFamily="2" charset="2"/>
              <a:buChar char="§"/>
            </a:pPr>
            <a:r>
              <a:rPr lang="en-US" dirty="0"/>
              <a:t>Neither MHEC nor USM reviews changes to these programs. No MHEC cover sheets or forms </a:t>
            </a:r>
            <a:r>
              <a:rPr lang="en-US"/>
              <a:t>are needed. </a:t>
            </a:r>
            <a:endParaRPr lang="en-US" dirty="0"/>
          </a:p>
        </p:txBody>
      </p:sp>
      <p:sp>
        <p:nvSpPr>
          <p:cNvPr id="3" name="Title 2">
            <a:extLst>
              <a:ext uri="{FF2B5EF4-FFF2-40B4-BE49-F238E27FC236}">
                <a16:creationId xmlns:a16="http://schemas.microsoft.com/office/drawing/2014/main" id="{41BA4F63-0443-450D-880A-CF84112F55BE}"/>
              </a:ext>
            </a:extLst>
          </p:cNvPr>
          <p:cNvSpPr>
            <a:spLocks noGrp="1"/>
          </p:cNvSpPr>
          <p:nvPr>
            <p:ph type="title"/>
          </p:nvPr>
        </p:nvSpPr>
        <p:spPr>
          <a:xfrm>
            <a:off x="713225" y="530584"/>
            <a:ext cx="8100766" cy="528600"/>
          </a:xfrm>
        </p:spPr>
        <p:txBody>
          <a:bodyPr/>
          <a:lstStyle/>
          <a:p>
            <a:r>
              <a:rPr lang="en-US" dirty="0"/>
              <a:t>Change in Program Requirements</a:t>
            </a:r>
          </a:p>
        </p:txBody>
      </p:sp>
    </p:spTree>
    <p:extLst>
      <p:ext uri="{BB962C8B-B14F-4D97-AF65-F5344CB8AC3E}">
        <p14:creationId xmlns:p14="http://schemas.microsoft.com/office/powerpoint/2010/main" val="1596706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FAF90D-69F1-4E7A-8A5F-9B23EE29B1BD}"/>
              </a:ext>
            </a:extLst>
          </p:cNvPr>
          <p:cNvSpPr txBox="1"/>
          <p:nvPr/>
        </p:nvSpPr>
        <p:spPr>
          <a:xfrm>
            <a:off x="-1" y="52685"/>
            <a:ext cx="7698441" cy="461665"/>
          </a:xfrm>
          <a:prstGeom prst="rect">
            <a:avLst/>
          </a:prstGeom>
          <a:noFill/>
        </p:spPr>
        <p:txBody>
          <a:bodyPr wrap="square" rtlCol="0">
            <a:spAutoFit/>
          </a:bodyPr>
          <a:lstStyle/>
          <a:p>
            <a:r>
              <a:rPr lang="en-US" sz="2400" b="1" dirty="0">
                <a:latin typeface="Julius Sans One" panose="020B0604020202020204" charset="0"/>
              </a:rPr>
              <a:t>Minors, Options, Emphases, and Focuses</a:t>
            </a:r>
            <a:endParaRPr lang="en-US" sz="1600" dirty="0">
              <a:latin typeface="Didact Gothic" panose="020B0604020202020204" charset="0"/>
            </a:endParaRPr>
          </a:p>
        </p:txBody>
      </p:sp>
      <p:pic>
        <p:nvPicPr>
          <p:cNvPr id="3" name="Picture 2">
            <a:extLst>
              <a:ext uri="{FF2B5EF4-FFF2-40B4-BE49-F238E27FC236}">
                <a16:creationId xmlns:a16="http://schemas.microsoft.com/office/drawing/2014/main" id="{0D5AA9BF-F644-49BA-9904-F8EBE2DFB57A}"/>
              </a:ext>
            </a:extLst>
          </p:cNvPr>
          <p:cNvPicPr>
            <a:picLocks noChangeAspect="1"/>
          </p:cNvPicPr>
          <p:nvPr/>
        </p:nvPicPr>
        <p:blipFill>
          <a:blip r:embed="rId2"/>
          <a:stretch>
            <a:fillRect/>
          </a:stretch>
        </p:blipFill>
        <p:spPr>
          <a:xfrm>
            <a:off x="258418" y="1200150"/>
            <a:ext cx="8627163" cy="2743200"/>
          </a:xfrm>
          <a:prstGeom prst="rect">
            <a:avLst/>
          </a:prstGeom>
        </p:spPr>
      </p:pic>
    </p:spTree>
    <p:extLst>
      <p:ext uri="{BB962C8B-B14F-4D97-AF65-F5344CB8AC3E}">
        <p14:creationId xmlns:p14="http://schemas.microsoft.com/office/powerpoint/2010/main" val="32945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endParaRPr lang="en-US" dirty="0"/>
          </a:p>
          <a:p>
            <a:pPr marL="228600" indent="0">
              <a:lnSpc>
                <a:spcPct val="90000"/>
              </a:lnSpc>
              <a:spcAft>
                <a:spcPts val="600"/>
              </a:spcAft>
              <a:buNone/>
            </a:pPr>
            <a:r>
              <a:rPr lang="en-US" dirty="0"/>
              <a:t>Select the Programs tab on the left navigation and search for the program that needs edited and click on it.</a:t>
            </a:r>
          </a:p>
          <a:p>
            <a:pPr marL="228600" indent="0">
              <a:lnSpc>
                <a:spcPct val="90000"/>
              </a:lnSpc>
              <a:spcAft>
                <a:spcPts val="600"/>
              </a:spcAft>
              <a:buNone/>
            </a:pPr>
            <a:endParaRPr lang="en-US" dirty="0"/>
          </a:p>
          <a:p>
            <a:pPr marL="228600" indent="0">
              <a:lnSpc>
                <a:spcPct val="90000"/>
              </a:lnSpc>
              <a:spcAft>
                <a:spcPts val="600"/>
              </a:spcAft>
              <a:buNone/>
            </a:pPr>
            <a:r>
              <a:rPr lang="en-US" dirty="0"/>
              <a:t>On the right side, click Propose Changes.</a:t>
            </a:r>
          </a:p>
          <a:p>
            <a:pPr marL="228600" indent="0">
              <a:lnSpc>
                <a:spcPct val="90000"/>
              </a:lnSpc>
              <a:spcAft>
                <a:spcPts val="600"/>
              </a:spcAft>
              <a:buNone/>
            </a:pPr>
            <a:endParaRPr lang="en-US" dirty="0"/>
          </a:p>
          <a:p>
            <a:pPr marL="228600" indent="0">
              <a:lnSpc>
                <a:spcPct val="90000"/>
              </a:lnSpc>
              <a:spcAft>
                <a:spcPts val="600"/>
              </a:spcAft>
              <a:buNone/>
            </a:pPr>
            <a:r>
              <a:rPr lang="en-US" dirty="0"/>
              <a:t>Select Change Type</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Changes to Existing Program</a:t>
            </a:r>
          </a:p>
        </p:txBody>
      </p:sp>
      <p:pic>
        <p:nvPicPr>
          <p:cNvPr id="10" name="Picture 6">
            <a:extLst>
              <a:ext uri="{FF2B5EF4-FFF2-40B4-BE49-F238E27FC236}">
                <a16:creationId xmlns:a16="http://schemas.microsoft.com/office/drawing/2014/main" id="{2A6659AA-55EC-4DB4-8EAC-615F0718A1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2497" y="2565995"/>
            <a:ext cx="1699366" cy="12364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B916F631-D436-4EDF-A691-8F2B16463D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2497" y="3912453"/>
            <a:ext cx="2928122" cy="8608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92E2E28-C075-4D48-B192-AD451D6936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55771" y="1424150"/>
            <a:ext cx="3541837" cy="103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7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514350" indent="-285750">
              <a:lnSpc>
                <a:spcPct val="90000"/>
              </a:lnSpc>
              <a:spcAft>
                <a:spcPts val="600"/>
              </a:spcAft>
              <a:buFont typeface="Wingdings" panose="05000000000000000000" pitchFamily="2" charset="2"/>
              <a:buChar char="§"/>
            </a:pPr>
            <a:r>
              <a:rPr lang="en-US" dirty="0"/>
              <a:t>Request Type - Select the type of request from the drop-down</a:t>
            </a:r>
          </a:p>
          <a:p>
            <a:pPr marL="514350" indent="-285750">
              <a:lnSpc>
                <a:spcPct val="90000"/>
              </a:lnSpc>
              <a:spcAft>
                <a:spcPts val="600"/>
              </a:spcAft>
              <a:buFont typeface="Wingdings" panose="05000000000000000000" pitchFamily="2" charset="2"/>
              <a:buChar char="§"/>
            </a:pPr>
            <a:r>
              <a:rPr lang="en-US" dirty="0"/>
              <a:t>Detailed Description of the Proposed Action - specify all of the changes that you are making and the rationale for why these changes need to occur</a:t>
            </a:r>
          </a:p>
          <a:p>
            <a:pPr marL="514350" indent="-285750">
              <a:lnSpc>
                <a:spcPct val="90000"/>
              </a:lnSpc>
              <a:spcAft>
                <a:spcPts val="600"/>
              </a:spcAft>
              <a:buFont typeface="Wingdings" panose="05000000000000000000" pitchFamily="2" charset="2"/>
              <a:buChar char="§"/>
            </a:pPr>
            <a:r>
              <a:rPr lang="en-US" dirty="0"/>
              <a:t>Primary Contact for Proposal - name the person who should be contacted for proposal questions</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Request Information</a:t>
            </a:r>
          </a:p>
        </p:txBody>
      </p:sp>
      <p:pic>
        <p:nvPicPr>
          <p:cNvPr id="7" name="Picture 2">
            <a:extLst>
              <a:ext uri="{FF2B5EF4-FFF2-40B4-BE49-F238E27FC236}">
                <a16:creationId xmlns:a16="http://schemas.microsoft.com/office/drawing/2014/main" id="{8F507837-2BE3-4438-99F8-6DB5170F01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5" r="2" b="4704"/>
          <a:stretch/>
        </p:blipFill>
        <p:spPr bwMode="auto">
          <a:xfrm>
            <a:off x="5357823" y="1059184"/>
            <a:ext cx="3072953" cy="365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1" y="1230659"/>
            <a:ext cx="4228240" cy="3453291"/>
          </a:xfrm>
        </p:spPr>
        <p:txBody>
          <a:bodyPr/>
          <a:lstStyle/>
          <a:p>
            <a:pPr marL="514350" indent="-285750">
              <a:lnSpc>
                <a:spcPct val="90000"/>
              </a:lnSpc>
              <a:spcAft>
                <a:spcPts val="600"/>
              </a:spcAft>
              <a:buFont typeface="Wingdings" panose="05000000000000000000" pitchFamily="2" charset="2"/>
              <a:buChar char="§"/>
            </a:pPr>
            <a:r>
              <a:rPr lang="en-US" dirty="0"/>
              <a:t>Effective Date - Date on which the program will be first offered</a:t>
            </a:r>
          </a:p>
          <a:p>
            <a:pPr marL="514350" indent="-285750">
              <a:lnSpc>
                <a:spcPct val="90000"/>
              </a:lnSpc>
              <a:spcAft>
                <a:spcPts val="600"/>
              </a:spcAft>
              <a:buFont typeface="Wingdings" panose="05000000000000000000" pitchFamily="2" charset="2"/>
              <a:buChar char="§"/>
            </a:pPr>
            <a:r>
              <a:rPr lang="en-US" dirty="0">
                <a:highlight>
                  <a:srgbClr val="FFFF00"/>
                </a:highlight>
              </a:rPr>
              <a:t>Status - Active or Retired (Retired will remove the program from the catalog.)</a:t>
            </a:r>
          </a:p>
          <a:p>
            <a:pPr marL="514350" indent="-285750">
              <a:lnSpc>
                <a:spcPct val="90000"/>
              </a:lnSpc>
              <a:spcAft>
                <a:spcPts val="600"/>
              </a:spcAft>
              <a:buFont typeface="Wingdings" panose="05000000000000000000" pitchFamily="2" charset="2"/>
              <a:buChar char="§"/>
            </a:pPr>
            <a:r>
              <a:rPr lang="en-US" dirty="0"/>
              <a:t>Record Type - The category of the program, e.g. Major, Minor, etc.</a:t>
            </a:r>
          </a:p>
          <a:p>
            <a:pPr marL="514350" indent="-285750">
              <a:lnSpc>
                <a:spcPct val="90000"/>
              </a:lnSpc>
              <a:spcAft>
                <a:spcPts val="600"/>
              </a:spcAft>
              <a:buFont typeface="Wingdings" panose="05000000000000000000" pitchFamily="2" charset="2"/>
              <a:buChar char="§"/>
            </a:pPr>
            <a:r>
              <a:rPr lang="en-US" dirty="0"/>
              <a:t>College - Where the Department/Program is housed</a:t>
            </a:r>
          </a:p>
          <a:p>
            <a:pPr marL="514350" indent="-285750">
              <a:lnSpc>
                <a:spcPct val="90000"/>
              </a:lnSpc>
              <a:spcAft>
                <a:spcPts val="600"/>
              </a:spcAft>
              <a:buFont typeface="Wingdings" panose="05000000000000000000" pitchFamily="2" charset="2"/>
              <a:buChar char="§"/>
            </a:pPr>
            <a:r>
              <a:rPr lang="en-US" dirty="0"/>
              <a:t>Department - Where the program is housed</a:t>
            </a:r>
          </a:p>
          <a:p>
            <a:pPr marL="514350" indent="-285750">
              <a:lnSpc>
                <a:spcPct val="90000"/>
              </a:lnSpc>
              <a:spcAft>
                <a:spcPts val="600"/>
              </a:spcAft>
              <a:buFont typeface="Wingdings" panose="05000000000000000000" pitchFamily="2" charset="2"/>
              <a:buChar char="§"/>
            </a:pPr>
            <a:r>
              <a:rPr lang="en-US" dirty="0"/>
              <a:t>Program Code - Program abbreviation </a:t>
            </a:r>
          </a:p>
          <a:p>
            <a:pPr marL="514350" indent="-285750">
              <a:lnSpc>
                <a:spcPct val="90000"/>
              </a:lnSpc>
              <a:spcAft>
                <a:spcPts val="600"/>
              </a:spcAft>
              <a:buFont typeface="Wingdings" panose="05000000000000000000" pitchFamily="2" charset="2"/>
              <a:buChar char="§"/>
            </a:pPr>
            <a:r>
              <a:rPr lang="en-US" dirty="0"/>
              <a:t>Program Title - Name of the Program, including category in parenthesis </a:t>
            </a:r>
          </a:p>
          <a:p>
            <a:pPr marL="514350" indent="-285750">
              <a:lnSpc>
                <a:spcPct val="90000"/>
              </a:lnSpc>
              <a:spcAft>
                <a:spcPts val="600"/>
              </a:spcAft>
              <a:buFont typeface="Wingdings" panose="05000000000000000000" pitchFamily="2" charset="2"/>
              <a:buChar char="§"/>
            </a:pPr>
            <a:r>
              <a:rPr lang="en-US" dirty="0"/>
              <a:t>Academic Level - Undergraduate, Graduate, or Post-Graduate</a:t>
            </a:r>
          </a:p>
          <a:p>
            <a:pPr marL="514350" indent="-285750">
              <a:lnSpc>
                <a:spcPct val="90000"/>
              </a:lnSpc>
              <a:spcAft>
                <a:spcPts val="600"/>
              </a:spcAft>
              <a:buFont typeface="Wingdings" panose="05000000000000000000" pitchFamily="2" charset="2"/>
              <a:buChar char="§"/>
            </a:pPr>
            <a:r>
              <a:rPr lang="en-US" dirty="0"/>
              <a:t>Degree Type - Degree earned from Program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Program Information</a:t>
            </a:r>
          </a:p>
        </p:txBody>
      </p:sp>
      <p:pic>
        <p:nvPicPr>
          <p:cNvPr id="5" name="Picture 2">
            <a:extLst>
              <a:ext uri="{FF2B5EF4-FFF2-40B4-BE49-F238E27FC236}">
                <a16:creationId xmlns:a16="http://schemas.microsoft.com/office/drawing/2014/main" id="{3CFDE279-238A-4C98-BF2D-F88566D3F3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45"/>
          <a:stretch/>
        </p:blipFill>
        <p:spPr bwMode="auto">
          <a:xfrm>
            <a:off x="4228241" y="1705048"/>
            <a:ext cx="4859321" cy="249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endParaRPr lang="en-US" dirty="0"/>
          </a:p>
          <a:p>
            <a:pPr marL="228600" indent="0">
              <a:lnSpc>
                <a:spcPct val="90000"/>
              </a:lnSpc>
              <a:spcAft>
                <a:spcPts val="600"/>
              </a:spcAft>
              <a:buNone/>
            </a:pPr>
            <a:r>
              <a:rPr lang="en-US" dirty="0"/>
              <a:t>Department Information (if applicable)</a:t>
            </a:r>
          </a:p>
          <a:p>
            <a:pPr marL="228600" indent="0">
              <a:lnSpc>
                <a:spcPct val="90000"/>
              </a:lnSpc>
              <a:spcAft>
                <a:spcPts val="600"/>
              </a:spcAft>
              <a:buNone/>
            </a:pPr>
            <a:r>
              <a:rPr lang="en-US" dirty="0"/>
              <a:t>	Include information about the department 	such as mission statement, contact, and 	related programs. </a:t>
            </a:r>
          </a:p>
          <a:p>
            <a:pPr marL="228600" indent="0">
              <a:lnSpc>
                <a:spcPct val="90000"/>
              </a:lnSpc>
              <a:spcAft>
                <a:spcPts val="600"/>
              </a:spcAft>
              <a:buNone/>
            </a:pPr>
            <a:endParaRPr lang="en-US" dirty="0"/>
          </a:p>
          <a:p>
            <a:pPr marL="228600" indent="0">
              <a:lnSpc>
                <a:spcPct val="90000"/>
              </a:lnSpc>
              <a:spcAft>
                <a:spcPts val="600"/>
              </a:spcAft>
              <a:buNone/>
            </a:pPr>
            <a:endParaRPr lang="en-US" dirty="0"/>
          </a:p>
          <a:p>
            <a:pPr marL="139700" indent="0">
              <a:buNone/>
            </a:pPr>
            <a:r>
              <a:rPr lang="en-US" dirty="0"/>
              <a:t>Program Information (if applicable)</a:t>
            </a:r>
          </a:p>
          <a:p>
            <a:pPr marL="139700" indent="0">
              <a:buNone/>
            </a:pPr>
            <a:r>
              <a:rPr lang="en-US" dirty="0"/>
              <a:t>	Include information about the program such 	as objectives, outcomes, and credit 	specifications. </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Department &amp; Program Information</a:t>
            </a:r>
          </a:p>
        </p:txBody>
      </p:sp>
      <p:pic>
        <p:nvPicPr>
          <p:cNvPr id="5" name="Picture 2">
            <a:extLst>
              <a:ext uri="{FF2B5EF4-FFF2-40B4-BE49-F238E27FC236}">
                <a16:creationId xmlns:a16="http://schemas.microsoft.com/office/drawing/2014/main" id="{DE6E861A-3567-4455-AA62-C09E0873E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394" y="1725780"/>
            <a:ext cx="2310636" cy="1328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4E32EAE-7BBB-4C28-B3B0-97018FA59C68}"/>
              </a:ext>
            </a:extLst>
          </p:cNvPr>
          <p:cNvPicPr>
            <a:picLocks noChangeAspect="1"/>
          </p:cNvPicPr>
          <p:nvPr/>
        </p:nvPicPr>
        <p:blipFill>
          <a:blip r:embed="rId3"/>
          <a:stretch>
            <a:fillRect/>
          </a:stretch>
        </p:blipFill>
        <p:spPr>
          <a:xfrm>
            <a:off x="5266394" y="3278408"/>
            <a:ext cx="1827914" cy="1596100"/>
          </a:xfrm>
          <a:prstGeom prst="rect">
            <a:avLst/>
          </a:prstGeom>
        </p:spPr>
      </p:pic>
    </p:spTree>
    <p:extLst>
      <p:ext uri="{BB962C8B-B14F-4D97-AF65-F5344CB8AC3E}">
        <p14:creationId xmlns:p14="http://schemas.microsoft.com/office/powerpoint/2010/main" val="225817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r>
              <a:rPr lang="en-US" dirty="0"/>
              <a:t>The requirements section is filled with the courses a student must complete to be awarded a degree. Changes to this </a:t>
            </a:r>
            <a:r>
              <a:rPr lang="en-US" dirty="0">
                <a:solidFill>
                  <a:schemeClr val="accent1"/>
                </a:solidFill>
              </a:rPr>
              <a:t>section</a:t>
            </a:r>
            <a:r>
              <a:rPr lang="en-US" dirty="0"/>
              <a:t> will be for a future catalog year.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Program Requirements</a:t>
            </a:r>
          </a:p>
        </p:txBody>
      </p:sp>
      <p:sp>
        <p:nvSpPr>
          <p:cNvPr id="8" name="TextBox 7">
            <a:extLst>
              <a:ext uri="{FF2B5EF4-FFF2-40B4-BE49-F238E27FC236}">
                <a16:creationId xmlns:a16="http://schemas.microsoft.com/office/drawing/2014/main" id="{5F00DE50-A304-4886-B1EE-08D9F0750DE6}"/>
              </a:ext>
            </a:extLst>
          </p:cNvPr>
          <p:cNvSpPr txBox="1"/>
          <p:nvPr/>
        </p:nvSpPr>
        <p:spPr>
          <a:xfrm>
            <a:off x="5142639" y="1424150"/>
            <a:ext cx="3389467" cy="2492990"/>
          </a:xfrm>
          <a:prstGeom prst="rect">
            <a:avLst/>
          </a:prstGeom>
          <a:noFill/>
        </p:spPr>
        <p:txBody>
          <a:bodyPr wrap="square">
            <a:spAutoFit/>
          </a:bodyPr>
          <a:lstStyle/>
          <a:p>
            <a:pPr algn="l"/>
            <a:r>
              <a:rPr lang="en-US" sz="1600" b="0" i="0" dirty="0">
                <a:solidFill>
                  <a:schemeClr val="accent1"/>
                </a:solidFill>
                <a:effectLst/>
                <a:latin typeface="Didact Gothic" panose="020B0604020202020204" charset="0"/>
              </a:rPr>
              <a:t>Examples of Program Requirements</a:t>
            </a:r>
          </a:p>
          <a:p>
            <a:pPr algn="l"/>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2">
                  <a:extLst>
                    <a:ext uri="{A12FA001-AC4F-418D-AE19-62706E023703}">
                      <ahyp:hlinkClr xmlns:ahyp="http://schemas.microsoft.com/office/drawing/2018/hyperlinkcolor" val="tx"/>
                    </a:ext>
                  </a:extLst>
                </a:hlinkClick>
              </a:rPr>
              <a:t>Complete All</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3">
                  <a:extLst>
                    <a:ext uri="{A12FA001-AC4F-418D-AE19-62706E023703}">
                      <ahyp:hlinkClr xmlns:ahyp="http://schemas.microsoft.com/office/drawing/2018/hyperlinkcolor" val="tx"/>
                    </a:ext>
                  </a:extLst>
                </a:hlinkClick>
              </a:rPr>
              <a:t>Complete All with Multiple Rules</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4">
                  <a:extLst>
                    <a:ext uri="{A12FA001-AC4F-418D-AE19-62706E023703}">
                      <ahyp:hlinkClr xmlns:ahyp="http://schemas.microsoft.com/office/drawing/2018/hyperlinkcolor" val="tx"/>
                    </a:ext>
                  </a:extLst>
                </a:hlinkClick>
              </a:rPr>
              <a:t>Complete Minimum Number of Courses</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5">
                  <a:extLst>
                    <a:ext uri="{A12FA001-AC4F-418D-AE19-62706E023703}">
                      <ahyp:hlinkClr xmlns:ahyp="http://schemas.microsoft.com/office/drawing/2018/hyperlinkcolor" val="tx"/>
                    </a:ext>
                  </a:extLst>
                </a:hlinkClick>
              </a:rPr>
              <a:t>Earn Minimum Number of Credits with Courses Listed</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6">
                  <a:extLst>
                    <a:ext uri="{A12FA001-AC4F-418D-AE19-62706E023703}">
                      <ahyp:hlinkClr xmlns:ahyp="http://schemas.microsoft.com/office/drawing/2018/hyperlinkcolor" val="tx"/>
                    </a:ext>
                  </a:extLst>
                </a:hlinkClick>
              </a:rPr>
              <a:t>Earn Minimum Number of Credits with Free Form Text</a:t>
            </a:r>
            <a:r>
              <a:rPr lang="en-US" sz="1400" b="0" i="0" dirty="0">
                <a:solidFill>
                  <a:schemeClr val="accent1"/>
                </a:solidFill>
                <a:effectLst/>
                <a:latin typeface="Didact Gothic" panose="020B0604020202020204" charset="0"/>
              </a:rPr>
              <a:t> </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7">
                  <a:extLst>
                    <a:ext uri="{A12FA001-AC4F-418D-AE19-62706E023703}">
                      <ahyp:hlinkClr xmlns:ahyp="http://schemas.microsoft.com/office/drawing/2018/hyperlinkcolor" val="tx"/>
                    </a:ext>
                  </a:extLst>
                </a:hlinkClick>
              </a:rPr>
              <a:t>Free Form Text</a:t>
            </a:r>
            <a:r>
              <a:rPr lang="en-US" sz="1400" b="0" i="0" dirty="0">
                <a:solidFill>
                  <a:schemeClr val="accent1"/>
                </a:solidFill>
                <a:effectLst/>
                <a:latin typeface="Didact Gothic" panose="020B0604020202020204" charset="0"/>
              </a:rPr>
              <a:t> </a:t>
            </a:r>
            <a:endParaRPr lang="en-US" b="0" i="0" dirty="0">
              <a:solidFill>
                <a:schemeClr val="accent1"/>
              </a:solidFill>
              <a:effectLst/>
              <a:latin typeface="Didact Gothic" panose="020B0604020202020204" charset="0"/>
            </a:endParaRPr>
          </a:p>
        </p:txBody>
      </p:sp>
    </p:spTree>
    <p:extLst>
      <p:ext uri="{BB962C8B-B14F-4D97-AF65-F5344CB8AC3E}">
        <p14:creationId xmlns:p14="http://schemas.microsoft.com/office/powerpoint/2010/main" val="1444155059"/>
      </p:ext>
    </p:extLst>
  </p:cSld>
  <p:clrMapOvr>
    <a:masterClrMapping/>
  </p:clrMapOvr>
</p:sld>
</file>

<file path=ppt/theme/theme1.xml><?xml version="1.0" encoding="utf-8"?>
<a:theme xmlns:a="http://schemas.openxmlformats.org/drawingml/2006/main" name="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3835</Words>
  <Application>Microsoft Office PowerPoint</Application>
  <PresentationFormat>On-screen Show (16:9)</PresentationFormat>
  <Paragraphs>253</Paragraphs>
  <Slides>48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Julius Sans One</vt:lpstr>
      <vt:lpstr>-apple-system</vt:lpstr>
      <vt:lpstr>Questrial</vt:lpstr>
      <vt:lpstr>Montserrat</vt:lpstr>
      <vt:lpstr>Didact Gothic</vt:lpstr>
      <vt:lpstr>Arial</vt:lpstr>
      <vt:lpstr>Wingdings</vt:lpstr>
      <vt:lpstr>Lato Extended</vt:lpstr>
      <vt:lpstr>Minimalist Grayscale Pitch Deck by Slidesgo</vt:lpstr>
      <vt:lpstr>New Program Proposals</vt:lpstr>
      <vt:lpstr>New Program Proposal Agenda</vt:lpstr>
      <vt:lpstr>Programs Kuali Basics  1. Log into Kuali with your Frostburg Credentials. FSU Training site: https://www.frostburg.edu/informationtechnology/Training/kualitraining.php  Log into Kuali PRODUCTION: COMING SOON!   Using your FSU credentials.  2. Click on Curriculum.  </vt:lpstr>
      <vt:lpstr>WARNING</vt:lpstr>
      <vt:lpstr>Changes to Existing Program</vt:lpstr>
      <vt:lpstr>Request Information</vt:lpstr>
      <vt:lpstr>Program Information</vt:lpstr>
      <vt:lpstr>Department &amp; Program Information</vt:lpstr>
      <vt:lpstr>Program Requirements</vt:lpstr>
      <vt:lpstr>Program Requirements</vt:lpstr>
      <vt:lpstr>Program Requirements</vt:lpstr>
      <vt:lpstr>Program Requirements</vt:lpstr>
      <vt:lpstr>Proposal Groups-ability to group multiple proposals within the workflow Proposal Types  </vt:lpstr>
      <vt:lpstr>Using Proposal Groups</vt:lpstr>
      <vt:lpstr>Creating a proposal Group</vt:lpstr>
      <vt:lpstr>Curriculum Proposal Process and Timeline</vt:lpstr>
      <vt:lpstr>Phase 1: Proposal Preparation</vt:lpstr>
      <vt:lpstr>Phase 1: Proposal Preparation</vt:lpstr>
      <vt:lpstr>Phase 2: Shared Governance Review (3 months)</vt:lpstr>
      <vt:lpstr>Phase 2: Shared Governance Review (3 months)</vt:lpstr>
      <vt:lpstr>Phase 3: Final Approvals (up to 3 months)</vt:lpstr>
      <vt:lpstr>Phase 3: Final Approvals (up to 3 months)</vt:lpstr>
      <vt:lpstr>Which proposals need to go to MHEC? </vt:lpstr>
      <vt:lpstr>PowerPoint Presentation</vt:lpstr>
      <vt:lpstr>New Academic Programs, Degrees and Stand-Alone Certificate Programs</vt:lpstr>
      <vt:lpstr>Substantial Modification to Existing Program</vt:lpstr>
      <vt:lpstr>Certificate Programs</vt:lpstr>
      <vt:lpstr>Cooperative Programs &amp; Combined Programs</vt:lpstr>
      <vt:lpstr>Distance Education Programs</vt:lpstr>
      <vt:lpstr>Non-Substantial Program Modifications</vt:lpstr>
      <vt:lpstr>Which proposals go to PAG and when does that happen? </vt:lpstr>
      <vt:lpstr>Which proposals go to PAG and when does that happen? </vt:lpstr>
      <vt:lpstr>New Degree Program  (New Major)</vt:lpstr>
      <vt:lpstr>New Degree Program  (New Major)</vt:lpstr>
      <vt:lpstr>New Degree Program  (New Major)</vt:lpstr>
      <vt:lpstr>PowerPoint Presentation</vt:lpstr>
      <vt:lpstr>New Areas of Concentration</vt:lpstr>
      <vt:lpstr>New Areas of Concentration</vt:lpstr>
      <vt:lpstr>PowerPoint Presentation</vt:lpstr>
      <vt:lpstr>Change in Program Requirements</vt:lpstr>
      <vt:lpstr>Change in Program Requirements</vt:lpstr>
      <vt:lpstr>Change in Program Requirements</vt:lpstr>
      <vt:lpstr>Change in Program Requirements</vt:lpstr>
      <vt:lpstr>PowerPoint Presentation</vt:lpstr>
      <vt:lpstr>Change in Program Requirements</vt:lpstr>
      <vt:lpstr>PowerPoint Presentation</vt:lpstr>
      <vt:lpstr>Change in Program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Kuali Training 101</dc:title>
  <dc:creator>Sara B Bittinger</dc:creator>
  <cp:lastModifiedBy>Sara B Bittinger</cp:lastModifiedBy>
  <cp:revision>7</cp:revision>
  <dcterms:modified xsi:type="dcterms:W3CDTF">2021-09-14T18:56:20Z</dcterms:modified>
</cp:coreProperties>
</file>